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80" r:id="rId4"/>
    <p:sldMasterId id="2147483792" r:id="rId5"/>
    <p:sldMasterId id="2147483804" r:id="rId6"/>
    <p:sldMasterId id="2147483840" r:id="rId7"/>
    <p:sldMasterId id="2147483888" r:id="rId8"/>
    <p:sldMasterId id="2147483924" r:id="rId9"/>
    <p:sldMasterId id="2147483936" r:id="rId10"/>
  </p:sldMasterIdLst>
  <p:notesMasterIdLst>
    <p:notesMasterId r:id="rId49"/>
  </p:notesMasterIdLst>
  <p:handoutMasterIdLst>
    <p:handoutMasterId r:id="rId50"/>
  </p:handoutMasterIdLst>
  <p:sldIdLst>
    <p:sldId id="410" r:id="rId11"/>
    <p:sldId id="413" r:id="rId12"/>
    <p:sldId id="414" r:id="rId13"/>
    <p:sldId id="415" r:id="rId14"/>
    <p:sldId id="416" r:id="rId15"/>
    <p:sldId id="417" r:id="rId16"/>
    <p:sldId id="411" r:id="rId17"/>
    <p:sldId id="343" r:id="rId18"/>
    <p:sldId id="365" r:id="rId19"/>
    <p:sldId id="344" r:id="rId20"/>
    <p:sldId id="346" r:id="rId21"/>
    <p:sldId id="347" r:id="rId22"/>
    <p:sldId id="329" r:id="rId23"/>
    <p:sldId id="356" r:id="rId24"/>
    <p:sldId id="357" r:id="rId25"/>
    <p:sldId id="358" r:id="rId26"/>
    <p:sldId id="359" r:id="rId27"/>
    <p:sldId id="360" r:id="rId28"/>
    <p:sldId id="391" r:id="rId29"/>
    <p:sldId id="392" r:id="rId30"/>
    <p:sldId id="400" r:id="rId31"/>
    <p:sldId id="374" r:id="rId32"/>
    <p:sldId id="366" r:id="rId33"/>
    <p:sldId id="368" r:id="rId34"/>
    <p:sldId id="367" r:id="rId35"/>
    <p:sldId id="348" r:id="rId36"/>
    <p:sldId id="349" r:id="rId37"/>
    <p:sldId id="418" r:id="rId38"/>
    <p:sldId id="419" r:id="rId39"/>
    <p:sldId id="420" r:id="rId40"/>
    <p:sldId id="421" r:id="rId41"/>
    <p:sldId id="409" r:id="rId42"/>
    <p:sldId id="402" r:id="rId43"/>
    <p:sldId id="403" r:id="rId44"/>
    <p:sldId id="404" r:id="rId45"/>
    <p:sldId id="405" r:id="rId46"/>
    <p:sldId id="406" r:id="rId47"/>
    <p:sldId id="407" r:id="rId48"/>
  </p:sldIdLst>
  <p:sldSz cx="9906000" cy="6858000" type="A4"/>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康裕 千正" initials="康裕" lastIdx="12" clrIdx="0">
    <p:extLst>
      <p:ext uri="{19B8F6BF-5375-455C-9EA6-DF929625EA0E}">
        <p15:presenceInfo xmlns:p15="http://schemas.microsoft.com/office/powerpoint/2012/main" userId="0d10753fb4497b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FFCCFF"/>
    <a:srgbClr val="9DC3E6"/>
    <a:srgbClr val="CC99FF"/>
    <a:srgbClr val="00B050"/>
    <a:srgbClr val="537EA5"/>
    <a:srgbClr val="FFFFFF"/>
    <a:srgbClr val="CCCC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38" autoAdjust="0"/>
    <p:restoredTop sz="94710" autoAdjust="0"/>
  </p:normalViewPr>
  <p:slideViewPr>
    <p:cSldViewPr snapToGrid="0">
      <p:cViewPr varScale="1">
        <p:scale>
          <a:sx n="64" d="100"/>
          <a:sy n="64" d="100"/>
        </p:scale>
        <p:origin x="898" y="43"/>
      </p:cViewPr>
      <p:guideLst>
        <p:guide orient="horz" pos="2137"/>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IHPJS\Desktop\DB190215&#30149;&#24202;&#25968;_1860&#12434;&#36229;&#12360;&#12427;&#32773;&#12364;&#12356;&#12427;&#30149;&#38498;&#12398;&#21106;&#2151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IHPJS\Desktop\DB190215&#30149;&#24202;&#25968;_1860&#12434;&#36229;&#12360;&#12427;&#32773;&#12364;&#12356;&#12427;&#30149;&#38498;&#12398;&#21106;&#2151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IHPJS\Desktop\DB190215&#30149;&#24202;&#25968;_1860&#12434;&#36229;&#12360;&#12427;&#32773;&#12364;&#12356;&#12427;&#30149;&#38498;&#12398;&#21106;&#2151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IHPJS\Desktop\DB190215&#30149;&#24202;&#25968;_1860&#12434;&#36229;&#12360;&#12427;&#32773;&#12364;&#12356;&#12427;&#30149;&#38498;&#12398;&#21106;&#2151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HPJS\Desktop\DB190215&#30149;&#24202;&#25968;_1860&#12434;&#36229;&#12360;&#12427;&#32773;&#12364;&#12356;&#12427;&#30149;&#38498;&#12398;&#21106;&#21512;.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IHPJS\Desktop\&#25937;&#24613;&#36554;1000&#21488;&#12363;&#12388;&#65298;&#27425;or&#65299;&#27425;.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IHPJS\Desktop\&#25937;&#24613;&#36554;1000&#21488;&#12363;&#12388;&#65298;&#27425;or&#65299;&#2742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IHPJS\Desktop\DB190215&#30149;&#24202;&#25968;_1860&#12434;&#36229;&#12360;&#12427;&#32773;&#12364;&#12356;&#12427;&#30149;&#38498;&#12398;&#21106;&#2151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07870849114669"/>
          <c:y val="0.31018469332408843"/>
          <c:w val="0.46875055231444945"/>
          <c:h val="0.39272764858727338"/>
        </c:manualLayout>
      </c:layout>
      <c:barChart>
        <c:barDir val="bar"/>
        <c:grouping val="percentStacked"/>
        <c:varyColors val="0"/>
        <c:ser>
          <c:idx val="0"/>
          <c:order val="0"/>
          <c:tx>
            <c:strRef>
              <c:f>'マスター (2)'!$C$3</c:f>
              <c:strCache>
                <c:ptCount val="1"/>
                <c:pt idx="0">
                  <c:v>検討に着手していない</c:v>
                </c:pt>
              </c:strCache>
            </c:strRef>
          </c:tx>
          <c:spPr>
            <a:solidFill>
              <a:srgbClr val="00B0F0"/>
            </a:solidFill>
            <a:ln>
              <a:noFill/>
            </a:ln>
            <a:effectLst/>
          </c:spPr>
          <c:invertIfNegative val="0"/>
          <c:cat>
            <c:strRef>
              <c:f>'マスター (2)'!$B$4</c:f>
              <c:strCache>
                <c:ptCount val="1"/>
                <c:pt idx="0">
                  <c:v>客観的な在院時間管理方法の導入</c:v>
                </c:pt>
              </c:strCache>
            </c:strRef>
          </c:cat>
          <c:val>
            <c:numRef>
              <c:f>'マスター (2)'!$C$4</c:f>
              <c:numCache>
                <c:formatCode>#"件"</c:formatCode>
                <c:ptCount val="1"/>
                <c:pt idx="0">
                  <c:v>1634</c:v>
                </c:pt>
              </c:numCache>
            </c:numRef>
          </c:val>
          <c:extLst>
            <c:ext xmlns:c16="http://schemas.microsoft.com/office/drawing/2014/chart" uri="{C3380CC4-5D6E-409C-BE32-E72D297353CC}">
              <c16:uniqueId val="{00000000-72E4-4DB5-98C0-5C6811DB245A}"/>
            </c:ext>
          </c:extLst>
        </c:ser>
        <c:ser>
          <c:idx val="1"/>
          <c:order val="1"/>
          <c:tx>
            <c:strRef>
              <c:f>'マスター (2)'!$D$3</c:f>
              <c:strCache>
                <c:ptCount val="1"/>
                <c:pt idx="0">
                  <c:v>取り組んでいる・取組予定・検討中等</c:v>
                </c:pt>
              </c:strCache>
            </c:strRef>
          </c:tx>
          <c:spPr>
            <a:solidFill>
              <a:srgbClr val="CCCCFF"/>
            </a:solidFill>
            <a:ln>
              <a:noFill/>
            </a:ln>
            <a:effectLst/>
          </c:spPr>
          <c:invertIfNegative val="0"/>
          <c:cat>
            <c:strRef>
              <c:f>'マスター (2)'!$B$4</c:f>
              <c:strCache>
                <c:ptCount val="1"/>
                <c:pt idx="0">
                  <c:v>客観的な在院時間管理方法の導入</c:v>
                </c:pt>
              </c:strCache>
            </c:strRef>
          </c:cat>
          <c:val>
            <c:numRef>
              <c:f>'マスター (2)'!$D$4</c:f>
              <c:numCache>
                <c:formatCode>#"件"</c:formatCode>
                <c:ptCount val="1"/>
                <c:pt idx="0">
                  <c:v>2539</c:v>
                </c:pt>
              </c:numCache>
            </c:numRef>
          </c:val>
          <c:extLst>
            <c:ext xmlns:c16="http://schemas.microsoft.com/office/drawing/2014/chart" uri="{C3380CC4-5D6E-409C-BE32-E72D297353CC}">
              <c16:uniqueId val="{00000001-72E4-4DB5-98C0-5C6811DB245A}"/>
            </c:ext>
          </c:extLst>
        </c:ser>
        <c:dLbls>
          <c:showLegendKey val="0"/>
          <c:showVal val="0"/>
          <c:showCatName val="0"/>
          <c:showSerName val="0"/>
          <c:showPercent val="0"/>
          <c:showBubbleSize val="0"/>
        </c:dLbls>
        <c:gapWidth val="150"/>
        <c:overlap val="100"/>
        <c:axId val="1264883455"/>
        <c:axId val="1264897183"/>
      </c:barChart>
      <c:catAx>
        <c:axId val="1264883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264897183"/>
        <c:crosses val="autoZero"/>
        <c:auto val="1"/>
        <c:lblAlgn val="ctr"/>
        <c:lblOffset val="100"/>
        <c:noMultiLvlLbl val="0"/>
      </c:catAx>
      <c:valAx>
        <c:axId val="126489718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64883455"/>
        <c:crosses val="autoZero"/>
        <c:crossBetween val="between"/>
      </c:valAx>
      <c:spPr>
        <a:noFill/>
        <a:ln>
          <a:noFill/>
        </a:ln>
        <a:effectLst/>
      </c:spPr>
    </c:plotArea>
    <c:legend>
      <c:legendPos val="b"/>
      <c:layout>
        <c:manualLayout>
          <c:xMode val="edge"/>
          <c:yMode val="edge"/>
          <c:x val="0.27773176664656374"/>
          <c:y val="5.0233592601083676E-2"/>
          <c:w val="0.72018982563142142"/>
          <c:h val="0.200532468113421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大学病院</a:t>
            </a:r>
          </a:p>
        </c:rich>
      </c:tx>
      <c:layout>
        <c:manualLayout>
          <c:xMode val="edge"/>
          <c:yMode val="edge"/>
          <c:x val="0.3801804461942257"/>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explosion val="1"/>
          <c:dPt>
            <c:idx val="0"/>
            <c:bubble3D val="0"/>
            <c:spPr>
              <a:solidFill>
                <a:srgbClr val="FFC000"/>
              </a:solidFill>
              <a:ln w="19050">
                <a:solidFill>
                  <a:schemeClr val="lt1"/>
                </a:solidFill>
              </a:ln>
              <a:effectLst/>
            </c:spPr>
            <c:extLst>
              <c:ext xmlns:c16="http://schemas.microsoft.com/office/drawing/2014/chart" uri="{C3380CC4-5D6E-409C-BE32-E72D297353CC}">
                <c16:uniqueId val="{00000001-6FCD-4778-8445-F078A9CFE3B9}"/>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3-6FCD-4778-8445-F078A9CFE3B9}"/>
              </c:ext>
            </c:extLst>
          </c:dPt>
          <c:dLbls>
            <c:dLbl>
              <c:idx val="0"/>
              <c:layout>
                <c:manualLayout>
                  <c:x val="5.7378268425855618E-2"/>
                  <c:y val="-8.3404962491567425E-2"/>
                </c:manualLayout>
              </c:layout>
              <c:tx>
                <c:rich>
                  <a:bodyPr/>
                  <a:lstStyle/>
                  <a:p>
                    <a:fld id="{9BF0115D-4835-4300-BF15-069375B2873C}" type="VALUE">
                      <a:rPr lang="en-US" altLang="ja-JP" sz="1600"/>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6FCD-4778-8445-F078A9CFE3B9}"/>
                </c:ext>
              </c:extLst>
            </c:dLbl>
            <c:dLbl>
              <c:idx val="1"/>
              <c:delete val="1"/>
              <c:extLst>
                <c:ext xmlns:c15="http://schemas.microsoft.com/office/drawing/2012/chart" uri="{CE6537A1-D6FC-4f65-9D91-7224C49458BB}"/>
                <c:ext xmlns:c16="http://schemas.microsoft.com/office/drawing/2014/chart" uri="{C3380CC4-5D6E-409C-BE32-E72D297353CC}">
                  <c16:uniqueId val="{00000003-6FCD-4778-8445-F078A9CFE3B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⑲まとめ!$C$6:$C$7</c:f>
              <c:numCache>
                <c:formatCode>0%</c:formatCode>
                <c:ptCount val="2"/>
                <c:pt idx="0">
                  <c:v>0.88</c:v>
                </c:pt>
                <c:pt idx="1">
                  <c:v>0.12</c:v>
                </c:pt>
              </c:numCache>
            </c:numRef>
          </c:val>
          <c:extLst>
            <c:ext xmlns:c16="http://schemas.microsoft.com/office/drawing/2014/chart" uri="{C3380CC4-5D6E-409C-BE32-E72D297353CC}">
              <c16:uniqueId val="{00000004-6FCD-4778-8445-F078A9CFE3B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救急機能を有する病院</a:t>
            </a:r>
          </a:p>
        </c:rich>
      </c:tx>
      <c:layout>
        <c:manualLayout>
          <c:xMode val="edge"/>
          <c:yMode val="edge"/>
          <c:x val="0.25003505063468612"/>
          <c:y val="5.70696231427657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B17A-49CA-8599-FEA94FAE0F2A}"/>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3-B17A-49CA-8599-FEA94FAE0F2A}"/>
              </c:ext>
            </c:extLst>
          </c:dPt>
          <c:dLbls>
            <c:dLbl>
              <c:idx val="0"/>
              <c:layout>
                <c:manualLayout>
                  <c:x val="7.3820962426817648E-3"/>
                  <c:y val="1.6168482576792351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17A-49CA-8599-FEA94FAE0F2A}"/>
                </c:ext>
              </c:extLst>
            </c:dLbl>
            <c:dLbl>
              <c:idx val="1"/>
              <c:delete val="1"/>
              <c:extLst>
                <c:ext xmlns:c15="http://schemas.microsoft.com/office/drawing/2012/chart" uri="{CE6537A1-D6FC-4f65-9D91-7224C49458BB}"/>
                <c:ext xmlns:c16="http://schemas.microsoft.com/office/drawing/2014/chart" uri="{C3380CC4-5D6E-409C-BE32-E72D297353CC}">
                  <c16:uniqueId val="{00000003-B17A-49CA-8599-FEA94FAE0F2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⑲まとめ!$C$9:$C$10</c:f>
              <c:numCache>
                <c:formatCode>0%</c:formatCode>
                <c:ptCount val="2"/>
                <c:pt idx="0">
                  <c:v>0.34</c:v>
                </c:pt>
                <c:pt idx="1">
                  <c:v>0.66</c:v>
                </c:pt>
              </c:numCache>
            </c:numRef>
          </c:val>
          <c:extLst>
            <c:ext xmlns:c16="http://schemas.microsoft.com/office/drawing/2014/chart" uri="{C3380CC4-5D6E-409C-BE32-E72D297353CC}">
              <c16:uniqueId val="{00000004-B17A-49CA-8599-FEA94FAE0F2A}"/>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smtClean="0"/>
              <a:t>救命</a:t>
            </a:r>
            <a:r>
              <a:rPr lang="ja-JP" altLang="en-US" dirty="0"/>
              <a:t>救急機能を有する病院</a:t>
            </a:r>
          </a:p>
        </c:rich>
      </c:tx>
      <c:layout>
        <c:manualLayout>
          <c:xMode val="edge"/>
          <c:yMode val="edge"/>
          <c:x val="0.19997154347137433"/>
          <c:y val="3.409414278734382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solidFill>
              <a:srgbClr val="FFC000"/>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66BC-4B25-A188-3449E993D00C}"/>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3-66BC-4B25-A188-3449E993D00C}"/>
              </c:ext>
            </c:extLst>
          </c:dPt>
          <c:dLbls>
            <c:dLbl>
              <c:idx val="0"/>
              <c:layout>
                <c:manualLayout>
                  <c:x val="1.6497677121883467E-2"/>
                  <c:y val="-9.3240029875746408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6BC-4B25-A188-3449E993D00C}"/>
                </c:ext>
              </c:extLst>
            </c:dLbl>
            <c:dLbl>
              <c:idx val="1"/>
              <c:delete val="1"/>
              <c:extLst>
                <c:ext xmlns:c15="http://schemas.microsoft.com/office/drawing/2012/chart" uri="{CE6537A1-D6FC-4f65-9D91-7224C49458BB}"/>
                <c:ext xmlns:c16="http://schemas.microsoft.com/office/drawing/2014/chart" uri="{C3380CC4-5D6E-409C-BE32-E72D297353CC}">
                  <c16:uniqueId val="{00000003-66BC-4B25-A188-3449E993D00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⑲まとめ!$C$12:$C$13</c:f>
              <c:numCache>
                <c:formatCode>0%</c:formatCode>
                <c:ptCount val="2"/>
                <c:pt idx="0">
                  <c:v>0.84</c:v>
                </c:pt>
                <c:pt idx="1">
                  <c:v>0.16</c:v>
                </c:pt>
              </c:numCache>
            </c:numRef>
          </c:val>
          <c:extLst>
            <c:ext xmlns:c16="http://schemas.microsoft.com/office/drawing/2014/chart" uri="{C3380CC4-5D6E-409C-BE32-E72D297353CC}">
              <c16:uniqueId val="{00000004-66BC-4B25-A188-3449E993D00C}"/>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救急車受入件数</a:t>
            </a:r>
            <a:r>
              <a:rPr lang="en-US" altLang="ja-JP"/>
              <a:t>1,000</a:t>
            </a:r>
            <a:r>
              <a:rPr lang="ja-JP" altLang="en-US"/>
              <a:t>台以上の病院</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36C1-4F29-8792-D285E906F1B7}"/>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3-36C1-4F29-8792-D285E906F1B7}"/>
              </c:ext>
            </c:extLst>
          </c:dPt>
          <c:dLbls>
            <c:dLbl>
              <c:idx val="0"/>
              <c:layout>
                <c:manualLayout>
                  <c:x val="-4.3123037769465945E-2"/>
                  <c:y val="8.100652405275649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6C1-4F29-8792-D285E906F1B7}"/>
                </c:ext>
              </c:extLst>
            </c:dLbl>
            <c:dLbl>
              <c:idx val="1"/>
              <c:delete val="1"/>
              <c:extLst>
                <c:ext xmlns:c15="http://schemas.microsoft.com/office/drawing/2012/chart" uri="{CE6537A1-D6FC-4f65-9D91-7224C49458BB}"/>
                <c:ext xmlns:c16="http://schemas.microsoft.com/office/drawing/2014/chart" uri="{C3380CC4-5D6E-409C-BE32-E72D297353CC}">
                  <c16:uniqueId val="{00000003-36C1-4F29-8792-D285E906F1B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⑲まとめ!$C$15:$C$16</c:f>
              <c:numCache>
                <c:formatCode>0%</c:formatCode>
                <c:ptCount val="2"/>
                <c:pt idx="0">
                  <c:v>0.52</c:v>
                </c:pt>
                <c:pt idx="1">
                  <c:v>0.48</c:v>
                </c:pt>
              </c:numCache>
            </c:numRef>
          </c:val>
          <c:extLst>
            <c:ext xmlns:c16="http://schemas.microsoft.com/office/drawing/2014/chart" uri="{C3380CC4-5D6E-409C-BE32-E72D297353CC}">
              <c16:uniqueId val="{00000004-36C1-4F29-8792-D285E906F1B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許可病床数規模</a:t>
            </a:r>
          </a:p>
        </c:rich>
      </c:tx>
      <c:layout>
        <c:manualLayout>
          <c:xMode val="edge"/>
          <c:yMode val="edge"/>
          <c:x val="0.37488433996998149"/>
          <c:y val="0.1296296296296296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2397171230931793"/>
          <c:y val="0.28439814814814812"/>
          <c:w val="0.62436906125586988"/>
          <c:h val="0.60820246427529878"/>
        </c:manualLayout>
      </c:layout>
      <c:barChart>
        <c:barDir val="bar"/>
        <c:grouping val="percentStacked"/>
        <c:varyColors val="0"/>
        <c:ser>
          <c:idx val="1"/>
          <c:order val="1"/>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⑲まとめ!$E$14:$E$16</c:f>
              <c:strCache>
                <c:ptCount val="3"/>
                <c:pt idx="0">
                  <c:v>200床未満</c:v>
                </c:pt>
                <c:pt idx="1">
                  <c:v>200床～400床未満</c:v>
                </c:pt>
                <c:pt idx="2">
                  <c:v>400床以上</c:v>
                </c:pt>
              </c:strCache>
            </c:strRef>
          </c:cat>
          <c:val>
            <c:numRef>
              <c:f>⑲まとめ!$G$14:$G$16</c:f>
              <c:numCache>
                <c:formatCode>0%</c:formatCode>
                <c:ptCount val="3"/>
                <c:pt idx="0">
                  <c:v>0.13</c:v>
                </c:pt>
                <c:pt idx="1">
                  <c:v>0.21</c:v>
                </c:pt>
                <c:pt idx="2">
                  <c:v>0.71</c:v>
                </c:pt>
              </c:numCache>
            </c:numRef>
          </c:val>
          <c:extLst>
            <c:ext xmlns:c16="http://schemas.microsoft.com/office/drawing/2014/chart" uri="{C3380CC4-5D6E-409C-BE32-E72D297353CC}">
              <c16:uniqueId val="{00000000-20F0-444B-8CDC-F6E3EBBF294D}"/>
            </c:ext>
          </c:extLst>
        </c:ser>
        <c:ser>
          <c:idx val="2"/>
          <c:order val="2"/>
          <c:spPr>
            <a:solidFill>
              <a:srgbClr val="D9D9D9"/>
            </a:solidFill>
            <a:ln>
              <a:noFill/>
            </a:ln>
            <a:effectLst/>
          </c:spPr>
          <c:invertIfNegative val="0"/>
          <c:dLbls>
            <c:delete val="1"/>
          </c:dLbls>
          <c:cat>
            <c:strRef>
              <c:f>⑲まとめ!$E$14:$E$16</c:f>
              <c:strCache>
                <c:ptCount val="3"/>
                <c:pt idx="0">
                  <c:v>200床未満</c:v>
                </c:pt>
                <c:pt idx="1">
                  <c:v>200床～400床未満</c:v>
                </c:pt>
                <c:pt idx="2">
                  <c:v>400床以上</c:v>
                </c:pt>
              </c:strCache>
            </c:strRef>
          </c:cat>
          <c:val>
            <c:numRef>
              <c:f>⑲まとめ!$H$14:$H$16</c:f>
              <c:numCache>
                <c:formatCode>0%</c:formatCode>
                <c:ptCount val="3"/>
                <c:pt idx="0">
                  <c:v>0.87</c:v>
                </c:pt>
                <c:pt idx="1">
                  <c:v>0.79</c:v>
                </c:pt>
                <c:pt idx="2">
                  <c:v>0.28999999999999998</c:v>
                </c:pt>
              </c:numCache>
            </c:numRef>
          </c:val>
          <c:extLst>
            <c:ext xmlns:c16="http://schemas.microsoft.com/office/drawing/2014/chart" uri="{C3380CC4-5D6E-409C-BE32-E72D297353CC}">
              <c16:uniqueId val="{00000001-20F0-444B-8CDC-F6E3EBBF294D}"/>
            </c:ext>
          </c:extLst>
        </c:ser>
        <c:dLbls>
          <c:dLblPos val="ctr"/>
          <c:showLegendKey val="0"/>
          <c:showVal val="1"/>
          <c:showCatName val="0"/>
          <c:showSerName val="0"/>
          <c:showPercent val="0"/>
          <c:showBubbleSize val="0"/>
        </c:dLbls>
        <c:gapWidth val="150"/>
        <c:overlap val="100"/>
        <c:axId val="1251150735"/>
        <c:axId val="1251150319"/>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⑲まとめ!$E$14:$E$16</c15:sqref>
                        </c15:formulaRef>
                      </c:ext>
                    </c:extLst>
                    <c:strCache>
                      <c:ptCount val="3"/>
                      <c:pt idx="0">
                        <c:v>200床未満</c:v>
                      </c:pt>
                      <c:pt idx="1">
                        <c:v>200床～400床未満</c:v>
                      </c:pt>
                      <c:pt idx="2">
                        <c:v>400床以上</c:v>
                      </c:pt>
                    </c:strCache>
                  </c:strRef>
                </c:cat>
                <c:val>
                  <c:numRef>
                    <c:extLst>
                      <c:ext uri="{02D57815-91ED-43cb-92C2-25804820EDAC}">
                        <c15:formulaRef>
                          <c15:sqref>⑲まとめ!$F$14:$F$16</c15:sqref>
                        </c15:formulaRef>
                      </c:ext>
                    </c:extLst>
                    <c:numCache>
                      <c:formatCode>General</c:formatCode>
                      <c:ptCount val="3"/>
                    </c:numCache>
                  </c:numRef>
                </c:val>
                <c:extLst>
                  <c:ext xmlns:c16="http://schemas.microsoft.com/office/drawing/2014/chart" uri="{C3380CC4-5D6E-409C-BE32-E72D297353CC}">
                    <c16:uniqueId val="{00000002-20F0-444B-8CDC-F6E3EBBF294D}"/>
                  </c:ext>
                </c:extLst>
              </c15:ser>
            </c15:filteredBarSeries>
          </c:ext>
        </c:extLst>
      </c:barChart>
      <c:catAx>
        <c:axId val="12511507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251150319"/>
        <c:crosses val="autoZero"/>
        <c:auto val="1"/>
        <c:lblAlgn val="ctr"/>
        <c:lblOffset val="100"/>
        <c:noMultiLvlLbl val="0"/>
      </c:catAx>
      <c:valAx>
        <c:axId val="125115031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511507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07870849114669"/>
          <c:y val="0.10127099814638553"/>
          <c:w val="0.47291480946895642"/>
          <c:h val="0.43955600242702436"/>
        </c:manualLayout>
      </c:layout>
      <c:barChart>
        <c:barDir val="bar"/>
        <c:grouping val="percentStacked"/>
        <c:varyColors val="0"/>
        <c:ser>
          <c:idx val="0"/>
          <c:order val="0"/>
          <c:tx>
            <c:strRef>
              <c:f>'マスター (2)'!$C$9</c:f>
              <c:strCache>
                <c:ptCount val="1"/>
                <c:pt idx="0">
                  <c:v>問題が生じておらず、必要がない</c:v>
                </c:pt>
              </c:strCache>
            </c:strRef>
          </c:tx>
          <c:spPr>
            <a:solidFill>
              <a:srgbClr val="FFC000"/>
            </a:solidFill>
            <a:ln>
              <a:noFill/>
            </a:ln>
            <a:effectLst/>
          </c:spPr>
          <c:invertIfNegative val="0"/>
          <c:cat>
            <c:strRef>
              <c:f>'マスター (2)'!$B$10</c:f>
              <c:strCache>
                <c:ptCount val="1"/>
                <c:pt idx="0">
                  <c:v>客観的な在院時間管理方法の導入</c:v>
                </c:pt>
              </c:strCache>
            </c:strRef>
          </c:cat>
          <c:val>
            <c:numRef>
              <c:f>'マスター (2)'!$C$10</c:f>
              <c:numCache>
                <c:formatCode>#"件"</c:formatCode>
                <c:ptCount val="1"/>
                <c:pt idx="0">
                  <c:v>749</c:v>
                </c:pt>
              </c:numCache>
            </c:numRef>
          </c:val>
          <c:extLst>
            <c:ext xmlns:c16="http://schemas.microsoft.com/office/drawing/2014/chart" uri="{C3380CC4-5D6E-409C-BE32-E72D297353CC}">
              <c16:uniqueId val="{00000000-A9E1-49B4-91B2-CC536D72E423}"/>
            </c:ext>
          </c:extLst>
        </c:ser>
        <c:ser>
          <c:idx val="1"/>
          <c:order val="1"/>
          <c:tx>
            <c:strRef>
              <c:f>'マスター (2)'!$D$9</c:f>
              <c:strCache>
                <c:ptCount val="1"/>
                <c:pt idx="0">
                  <c:v>その他理由</c:v>
                </c:pt>
              </c:strCache>
            </c:strRef>
          </c:tx>
          <c:spPr>
            <a:solidFill>
              <a:schemeClr val="bg1">
                <a:lumMod val="85000"/>
              </a:schemeClr>
            </a:solidFill>
            <a:ln>
              <a:noFill/>
            </a:ln>
            <a:effectLst/>
          </c:spPr>
          <c:invertIfNegative val="0"/>
          <c:cat>
            <c:strRef>
              <c:f>'マスター (2)'!$B$10</c:f>
              <c:strCache>
                <c:ptCount val="1"/>
                <c:pt idx="0">
                  <c:v>客観的な在院時間管理方法の導入</c:v>
                </c:pt>
              </c:strCache>
            </c:strRef>
          </c:cat>
          <c:val>
            <c:numRef>
              <c:f>'マスター (2)'!$D$10</c:f>
              <c:numCache>
                <c:formatCode>#"件"</c:formatCode>
                <c:ptCount val="1"/>
                <c:pt idx="0">
                  <c:v>885</c:v>
                </c:pt>
              </c:numCache>
            </c:numRef>
          </c:val>
          <c:extLst>
            <c:ext xmlns:c16="http://schemas.microsoft.com/office/drawing/2014/chart" uri="{C3380CC4-5D6E-409C-BE32-E72D297353CC}">
              <c16:uniqueId val="{00000001-A9E1-49B4-91B2-CC536D72E423}"/>
            </c:ext>
          </c:extLst>
        </c:ser>
        <c:dLbls>
          <c:showLegendKey val="0"/>
          <c:showVal val="0"/>
          <c:showCatName val="0"/>
          <c:showSerName val="0"/>
          <c:showPercent val="0"/>
          <c:showBubbleSize val="0"/>
        </c:dLbls>
        <c:gapWidth val="150"/>
        <c:overlap val="100"/>
        <c:axId val="1211839695"/>
        <c:axId val="1211842191"/>
      </c:barChart>
      <c:catAx>
        <c:axId val="12118396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211842191"/>
        <c:crosses val="autoZero"/>
        <c:auto val="1"/>
        <c:lblAlgn val="ctr"/>
        <c:lblOffset val="100"/>
        <c:noMultiLvlLbl val="0"/>
      </c:catAx>
      <c:valAx>
        <c:axId val="121184219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11839695"/>
        <c:crosses val="autoZero"/>
        <c:crossBetween val="between"/>
      </c:valAx>
      <c:spPr>
        <a:noFill/>
        <a:ln>
          <a:noFill/>
        </a:ln>
        <a:effectLst/>
      </c:spPr>
    </c:plotArea>
    <c:legend>
      <c:legendPos val="b"/>
      <c:layout>
        <c:manualLayout>
          <c:xMode val="edge"/>
          <c:yMode val="edge"/>
          <c:x val="6.9689448119650291E-2"/>
          <c:y val="0.62784031803587914"/>
          <c:w val="0.89999984496436503"/>
          <c:h val="0.123228951104359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14786809364067"/>
          <c:y val="0.32482968633398329"/>
          <c:w val="0.48286377306443434"/>
          <c:h val="0.42438043138104525"/>
        </c:manualLayout>
      </c:layout>
      <c:barChart>
        <c:barDir val="bar"/>
        <c:grouping val="percentStacked"/>
        <c:varyColors val="0"/>
        <c:ser>
          <c:idx val="0"/>
          <c:order val="0"/>
          <c:tx>
            <c:strRef>
              <c:f>'マスター (2)'!$C$24</c:f>
              <c:strCache>
                <c:ptCount val="1"/>
                <c:pt idx="0">
                  <c:v>現時点で自己点検を予定していない</c:v>
                </c:pt>
              </c:strCache>
            </c:strRef>
          </c:tx>
          <c:spPr>
            <a:solidFill>
              <a:srgbClr val="00B0F0"/>
            </a:solidFill>
            <a:ln>
              <a:noFill/>
            </a:ln>
            <a:effectLst/>
          </c:spPr>
          <c:invertIfNegative val="0"/>
          <c:cat>
            <c:strRef>
              <c:f>'マスター (2)'!$B$25</c:f>
              <c:strCache>
                <c:ptCount val="1"/>
                <c:pt idx="0">
                  <c:v>３６協定で定める時間外労働時間数の見直し</c:v>
                </c:pt>
              </c:strCache>
            </c:strRef>
          </c:cat>
          <c:val>
            <c:numRef>
              <c:f>'マスター (2)'!$C$25</c:f>
              <c:numCache>
                <c:formatCode>#"件"</c:formatCode>
                <c:ptCount val="1"/>
                <c:pt idx="0">
                  <c:v>1113</c:v>
                </c:pt>
              </c:numCache>
            </c:numRef>
          </c:val>
          <c:extLst>
            <c:ext xmlns:c16="http://schemas.microsoft.com/office/drawing/2014/chart" uri="{C3380CC4-5D6E-409C-BE32-E72D297353CC}">
              <c16:uniqueId val="{00000000-02D3-4376-A936-43F88B306076}"/>
            </c:ext>
          </c:extLst>
        </c:ser>
        <c:ser>
          <c:idx val="1"/>
          <c:order val="1"/>
          <c:tx>
            <c:strRef>
              <c:f>'マスター (2)'!$D$24</c:f>
              <c:strCache>
                <c:ptCount val="1"/>
                <c:pt idx="0">
                  <c:v>自己点検済み・自己点検予定・検討中等</c:v>
                </c:pt>
              </c:strCache>
            </c:strRef>
          </c:tx>
          <c:spPr>
            <a:solidFill>
              <a:srgbClr val="CCCCFF"/>
            </a:solidFill>
            <a:ln>
              <a:noFill/>
            </a:ln>
            <a:effectLst/>
          </c:spPr>
          <c:invertIfNegative val="0"/>
          <c:cat>
            <c:strRef>
              <c:f>'マスター (2)'!$B$25</c:f>
              <c:strCache>
                <c:ptCount val="1"/>
                <c:pt idx="0">
                  <c:v>３６協定で定める時間外労働時間数の見直し</c:v>
                </c:pt>
              </c:strCache>
            </c:strRef>
          </c:cat>
          <c:val>
            <c:numRef>
              <c:f>'マスター (2)'!$D$25</c:f>
              <c:numCache>
                <c:formatCode>#"件"</c:formatCode>
                <c:ptCount val="1"/>
                <c:pt idx="0">
                  <c:v>3060</c:v>
                </c:pt>
              </c:numCache>
            </c:numRef>
          </c:val>
          <c:extLst>
            <c:ext xmlns:c16="http://schemas.microsoft.com/office/drawing/2014/chart" uri="{C3380CC4-5D6E-409C-BE32-E72D297353CC}">
              <c16:uniqueId val="{00000001-02D3-4376-A936-43F88B306076}"/>
            </c:ext>
          </c:extLst>
        </c:ser>
        <c:dLbls>
          <c:showLegendKey val="0"/>
          <c:showVal val="0"/>
          <c:showCatName val="0"/>
          <c:showSerName val="0"/>
          <c:showPercent val="0"/>
          <c:showBubbleSize val="0"/>
        </c:dLbls>
        <c:gapWidth val="150"/>
        <c:overlap val="100"/>
        <c:axId val="1218742815"/>
        <c:axId val="1218746975"/>
      </c:barChart>
      <c:catAx>
        <c:axId val="12187428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218746975"/>
        <c:crosses val="autoZero"/>
        <c:auto val="1"/>
        <c:lblAlgn val="ctr"/>
        <c:lblOffset val="100"/>
        <c:noMultiLvlLbl val="0"/>
      </c:catAx>
      <c:valAx>
        <c:axId val="121874697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18742815"/>
        <c:crosses val="autoZero"/>
        <c:crossBetween val="between"/>
      </c:valAx>
      <c:spPr>
        <a:noFill/>
        <a:ln>
          <a:noFill/>
        </a:ln>
        <a:effectLst/>
      </c:spPr>
    </c:plotArea>
    <c:legend>
      <c:legendPos val="b"/>
      <c:layout>
        <c:manualLayout>
          <c:xMode val="edge"/>
          <c:yMode val="edge"/>
          <c:x val="0.27665801727859907"/>
          <c:y val="3.2674044919477147E-2"/>
          <c:w val="0.68985890647110526"/>
          <c:h val="0.2698975108928528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01661361864022"/>
          <c:y val="0.12805065562943954"/>
          <c:w val="0.48866642997893067"/>
          <c:h val="0.46378535886952443"/>
        </c:manualLayout>
      </c:layout>
      <c:barChart>
        <c:barDir val="bar"/>
        <c:grouping val="percentStacked"/>
        <c:varyColors val="0"/>
        <c:ser>
          <c:idx val="0"/>
          <c:order val="0"/>
          <c:tx>
            <c:strRef>
              <c:f>'マスター (2)'!$C$28</c:f>
              <c:strCache>
                <c:ptCount val="1"/>
                <c:pt idx="0">
                  <c:v>３６協定を締結しておらず、締結の必要もないため</c:v>
                </c:pt>
              </c:strCache>
            </c:strRef>
          </c:tx>
          <c:spPr>
            <a:solidFill>
              <a:srgbClr val="FFC000"/>
            </a:solidFill>
            <a:ln>
              <a:noFill/>
            </a:ln>
            <a:effectLst/>
          </c:spPr>
          <c:invertIfNegative val="0"/>
          <c:cat>
            <c:strRef>
              <c:f>'マスター (2)'!$B$29</c:f>
              <c:strCache>
                <c:ptCount val="1"/>
                <c:pt idx="0">
                  <c:v>３６協定で定める時間外労働時間数の見直し</c:v>
                </c:pt>
              </c:strCache>
            </c:strRef>
          </c:cat>
          <c:val>
            <c:numRef>
              <c:f>'マスター (2)'!$C$29</c:f>
              <c:numCache>
                <c:formatCode>#"件"</c:formatCode>
                <c:ptCount val="1"/>
                <c:pt idx="0">
                  <c:v>393</c:v>
                </c:pt>
              </c:numCache>
            </c:numRef>
          </c:val>
          <c:extLst>
            <c:ext xmlns:c16="http://schemas.microsoft.com/office/drawing/2014/chart" uri="{C3380CC4-5D6E-409C-BE32-E72D297353CC}">
              <c16:uniqueId val="{00000000-9882-46D6-921A-683FD848E0F4}"/>
            </c:ext>
          </c:extLst>
        </c:ser>
        <c:ser>
          <c:idx val="1"/>
          <c:order val="1"/>
          <c:tx>
            <c:strRef>
              <c:f>'マスター (2)'!$D$28</c:f>
              <c:strCache>
                <c:ptCount val="1"/>
                <c:pt idx="0">
                  <c:v>その他理由</c:v>
                </c:pt>
              </c:strCache>
            </c:strRef>
          </c:tx>
          <c:spPr>
            <a:solidFill>
              <a:schemeClr val="bg1">
                <a:lumMod val="85000"/>
              </a:schemeClr>
            </a:solidFill>
            <a:ln>
              <a:noFill/>
            </a:ln>
            <a:effectLst/>
          </c:spPr>
          <c:invertIfNegative val="0"/>
          <c:cat>
            <c:strRef>
              <c:f>'マスター (2)'!$B$29</c:f>
              <c:strCache>
                <c:ptCount val="1"/>
                <c:pt idx="0">
                  <c:v>３６協定で定める時間外労働時間数の見直し</c:v>
                </c:pt>
              </c:strCache>
            </c:strRef>
          </c:cat>
          <c:val>
            <c:numRef>
              <c:f>'マスター (2)'!$D$29</c:f>
              <c:numCache>
                <c:formatCode>#"件"</c:formatCode>
                <c:ptCount val="1"/>
                <c:pt idx="0">
                  <c:v>720</c:v>
                </c:pt>
              </c:numCache>
            </c:numRef>
          </c:val>
          <c:extLst>
            <c:ext xmlns:c16="http://schemas.microsoft.com/office/drawing/2014/chart" uri="{C3380CC4-5D6E-409C-BE32-E72D297353CC}">
              <c16:uniqueId val="{00000001-9882-46D6-921A-683FD848E0F4}"/>
            </c:ext>
          </c:extLst>
        </c:ser>
        <c:dLbls>
          <c:showLegendKey val="0"/>
          <c:showVal val="0"/>
          <c:showCatName val="0"/>
          <c:showSerName val="0"/>
          <c:showPercent val="0"/>
          <c:showBubbleSize val="0"/>
        </c:dLbls>
        <c:gapWidth val="150"/>
        <c:overlap val="100"/>
        <c:axId val="1218745311"/>
        <c:axId val="1218741567"/>
      </c:barChart>
      <c:catAx>
        <c:axId val="12187453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218741567"/>
        <c:crosses val="autoZero"/>
        <c:auto val="1"/>
        <c:lblAlgn val="ctr"/>
        <c:lblOffset val="100"/>
        <c:noMultiLvlLbl val="0"/>
      </c:catAx>
      <c:valAx>
        <c:axId val="121874156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18745311"/>
        <c:crosses val="autoZero"/>
        <c:crossBetween val="between"/>
      </c:valAx>
      <c:spPr>
        <a:noFill/>
        <a:ln>
          <a:noFill/>
        </a:ln>
        <a:effectLst/>
      </c:spPr>
    </c:plotArea>
    <c:legend>
      <c:legendPos val="b"/>
      <c:layout>
        <c:manualLayout>
          <c:xMode val="edge"/>
          <c:yMode val="edge"/>
          <c:x val="0.10446394103684732"/>
          <c:y val="0.55982335059160415"/>
          <c:w val="0.89345765124113774"/>
          <c:h val="0.3441386576863162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3587979685362"/>
          <c:y val="0.1594531601662251"/>
          <c:w val="0.4781968503937008"/>
          <c:h val="0.49028394611353493"/>
        </c:manualLayout>
      </c:layout>
      <c:barChart>
        <c:barDir val="bar"/>
        <c:grouping val="percentStacked"/>
        <c:varyColors val="0"/>
        <c:ser>
          <c:idx val="0"/>
          <c:order val="0"/>
          <c:tx>
            <c:strRef>
              <c:f>'マスター (2)'!$C$44</c:f>
              <c:strCache>
                <c:ptCount val="1"/>
                <c:pt idx="0">
                  <c:v>面接指導を行う体制がない</c:v>
                </c:pt>
              </c:strCache>
            </c:strRef>
          </c:tx>
          <c:spPr>
            <a:solidFill>
              <a:srgbClr val="FFC000"/>
            </a:solidFill>
            <a:ln>
              <a:noFill/>
            </a:ln>
            <a:effectLst/>
          </c:spPr>
          <c:invertIfNegative val="0"/>
          <c:cat>
            <c:strRef>
              <c:f>'マスター (2)'!$B$45</c:f>
              <c:strCache>
                <c:ptCount val="1"/>
                <c:pt idx="0">
                  <c:v>長時間労働者に対する医師による面接指導の実施</c:v>
                </c:pt>
              </c:strCache>
            </c:strRef>
          </c:cat>
          <c:val>
            <c:numRef>
              <c:f>'マスター (2)'!$C$45</c:f>
              <c:numCache>
                <c:formatCode>#"件"</c:formatCode>
                <c:ptCount val="1"/>
                <c:pt idx="0">
                  <c:v>532</c:v>
                </c:pt>
              </c:numCache>
            </c:numRef>
          </c:val>
          <c:extLst>
            <c:ext xmlns:c16="http://schemas.microsoft.com/office/drawing/2014/chart" uri="{C3380CC4-5D6E-409C-BE32-E72D297353CC}">
              <c16:uniqueId val="{00000000-528D-497B-8484-46269D9E9E6F}"/>
            </c:ext>
          </c:extLst>
        </c:ser>
        <c:ser>
          <c:idx val="1"/>
          <c:order val="1"/>
          <c:tx>
            <c:strRef>
              <c:f>'マスター (2)'!$D$44</c:f>
              <c:strCache>
                <c:ptCount val="1"/>
                <c:pt idx="0">
                  <c:v>その他理由</c:v>
                </c:pt>
              </c:strCache>
            </c:strRef>
          </c:tx>
          <c:spPr>
            <a:solidFill>
              <a:schemeClr val="bg1">
                <a:lumMod val="85000"/>
              </a:schemeClr>
            </a:solidFill>
            <a:ln>
              <a:noFill/>
            </a:ln>
            <a:effectLst/>
          </c:spPr>
          <c:invertIfNegative val="0"/>
          <c:cat>
            <c:strRef>
              <c:f>'マスター (2)'!$B$45</c:f>
              <c:strCache>
                <c:ptCount val="1"/>
                <c:pt idx="0">
                  <c:v>長時間労働者に対する医師による面接指導の実施</c:v>
                </c:pt>
              </c:strCache>
            </c:strRef>
          </c:cat>
          <c:val>
            <c:numRef>
              <c:f>'マスター (2)'!$D$45</c:f>
              <c:numCache>
                <c:formatCode>#"件"</c:formatCode>
                <c:ptCount val="1"/>
                <c:pt idx="0">
                  <c:v>1415</c:v>
                </c:pt>
              </c:numCache>
            </c:numRef>
          </c:val>
          <c:extLst>
            <c:ext xmlns:c16="http://schemas.microsoft.com/office/drawing/2014/chart" uri="{C3380CC4-5D6E-409C-BE32-E72D297353CC}">
              <c16:uniqueId val="{00000001-528D-497B-8484-46269D9E9E6F}"/>
            </c:ext>
          </c:extLst>
        </c:ser>
        <c:dLbls>
          <c:showLegendKey val="0"/>
          <c:showVal val="0"/>
          <c:showCatName val="0"/>
          <c:showSerName val="0"/>
          <c:showPercent val="0"/>
          <c:showBubbleSize val="0"/>
        </c:dLbls>
        <c:gapWidth val="150"/>
        <c:overlap val="100"/>
        <c:axId val="1218066015"/>
        <c:axId val="1218066431"/>
      </c:barChart>
      <c:catAx>
        <c:axId val="12180660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218066431"/>
        <c:crosses val="autoZero"/>
        <c:auto val="1"/>
        <c:lblAlgn val="ctr"/>
        <c:lblOffset val="100"/>
        <c:noMultiLvlLbl val="0"/>
      </c:catAx>
      <c:valAx>
        <c:axId val="121806643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18066015"/>
        <c:crosses val="autoZero"/>
        <c:crossBetween val="between"/>
      </c:valAx>
      <c:spPr>
        <a:noFill/>
        <a:ln>
          <a:noFill/>
        </a:ln>
        <a:effectLst/>
      </c:spPr>
    </c:plotArea>
    <c:legend>
      <c:legendPos val="b"/>
      <c:layout>
        <c:manualLayout>
          <c:xMode val="edge"/>
          <c:yMode val="edge"/>
          <c:x val="0.16109129344608999"/>
          <c:y val="0.71095621224086092"/>
          <c:w val="0.8202429270872954"/>
          <c:h val="0.161417353684560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496107710956498"/>
          <c:y val="0.38065220409141964"/>
          <c:w val="0.47394634319792511"/>
          <c:h val="0.48035847246936475"/>
        </c:manualLayout>
      </c:layout>
      <c:barChart>
        <c:barDir val="bar"/>
        <c:grouping val="percentStacked"/>
        <c:varyColors val="0"/>
        <c:ser>
          <c:idx val="0"/>
          <c:order val="0"/>
          <c:tx>
            <c:strRef>
              <c:f>'マスター (2)'!$C$38</c:f>
              <c:strCache>
                <c:ptCount val="1"/>
                <c:pt idx="0">
                  <c:v>検討に着手していない</c:v>
                </c:pt>
              </c:strCache>
            </c:strRef>
          </c:tx>
          <c:spPr>
            <a:solidFill>
              <a:srgbClr val="00B0F0"/>
            </a:solidFill>
            <a:ln>
              <a:noFill/>
            </a:ln>
            <a:effectLst/>
          </c:spPr>
          <c:invertIfNegative val="0"/>
          <c:cat>
            <c:strRef>
              <c:f>'マスター (2)'!$B$39</c:f>
              <c:strCache>
                <c:ptCount val="1"/>
                <c:pt idx="0">
                  <c:v>長時間労働者に対する医師による面接指導の実施</c:v>
                </c:pt>
              </c:strCache>
            </c:strRef>
          </c:cat>
          <c:val>
            <c:numRef>
              <c:f>'マスター (2)'!$C$39</c:f>
              <c:numCache>
                <c:formatCode>#"件"</c:formatCode>
                <c:ptCount val="1"/>
                <c:pt idx="0">
                  <c:v>1947</c:v>
                </c:pt>
              </c:numCache>
            </c:numRef>
          </c:val>
          <c:extLst>
            <c:ext xmlns:c16="http://schemas.microsoft.com/office/drawing/2014/chart" uri="{C3380CC4-5D6E-409C-BE32-E72D297353CC}">
              <c16:uniqueId val="{00000000-C589-49B6-9EBB-1DE35DB98D69}"/>
            </c:ext>
          </c:extLst>
        </c:ser>
        <c:ser>
          <c:idx val="1"/>
          <c:order val="1"/>
          <c:tx>
            <c:strRef>
              <c:f>'マスター (2)'!$D$38</c:f>
              <c:strCache>
                <c:ptCount val="1"/>
                <c:pt idx="0">
                  <c:v>その他理由</c:v>
                </c:pt>
              </c:strCache>
            </c:strRef>
          </c:tx>
          <c:spPr>
            <a:solidFill>
              <a:srgbClr val="CCCCFF"/>
            </a:solidFill>
            <a:ln>
              <a:noFill/>
            </a:ln>
            <a:effectLst/>
          </c:spPr>
          <c:invertIfNegative val="0"/>
          <c:cat>
            <c:strRef>
              <c:f>'マスター (2)'!$B$39</c:f>
              <c:strCache>
                <c:ptCount val="1"/>
                <c:pt idx="0">
                  <c:v>長時間労働者に対する医師による面接指導の実施</c:v>
                </c:pt>
              </c:strCache>
            </c:strRef>
          </c:cat>
          <c:val>
            <c:numRef>
              <c:f>'マスター (2)'!$D$39</c:f>
              <c:numCache>
                <c:formatCode>#"件"</c:formatCode>
                <c:ptCount val="1"/>
                <c:pt idx="0">
                  <c:v>2226</c:v>
                </c:pt>
              </c:numCache>
            </c:numRef>
          </c:val>
          <c:extLst>
            <c:ext xmlns:c16="http://schemas.microsoft.com/office/drawing/2014/chart" uri="{C3380CC4-5D6E-409C-BE32-E72D297353CC}">
              <c16:uniqueId val="{00000001-C589-49B6-9EBB-1DE35DB98D69}"/>
            </c:ext>
          </c:extLst>
        </c:ser>
        <c:dLbls>
          <c:showLegendKey val="0"/>
          <c:showVal val="0"/>
          <c:showCatName val="0"/>
          <c:showSerName val="0"/>
          <c:showPercent val="0"/>
          <c:showBubbleSize val="0"/>
        </c:dLbls>
        <c:gapWidth val="150"/>
        <c:overlap val="100"/>
        <c:axId val="1224010207"/>
        <c:axId val="1224012703"/>
      </c:barChart>
      <c:catAx>
        <c:axId val="12240102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1224012703"/>
        <c:crosses val="autoZero"/>
        <c:auto val="1"/>
        <c:lblAlgn val="ctr"/>
        <c:lblOffset val="100"/>
        <c:noMultiLvlLbl val="0"/>
      </c:catAx>
      <c:valAx>
        <c:axId val="12240127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24010207"/>
        <c:crosses val="autoZero"/>
        <c:crossBetween val="between"/>
      </c:valAx>
      <c:spPr>
        <a:noFill/>
        <a:ln>
          <a:noFill/>
        </a:ln>
        <a:effectLst/>
      </c:spPr>
    </c:plotArea>
    <c:legend>
      <c:legendPos val="b"/>
      <c:layout>
        <c:manualLayout>
          <c:xMode val="edge"/>
          <c:yMode val="edge"/>
          <c:x val="0.1743287484112869"/>
          <c:y val="3.9603288784563158E-2"/>
          <c:w val="0.72994647193513373"/>
          <c:h val="0.169040813235906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087512166222334E-2"/>
          <c:y val="1.8534339172748614E-2"/>
          <c:w val="0.9112126965273758"/>
          <c:h val="0.76846460727793775"/>
        </c:manualLayout>
      </c:layout>
      <c:barChart>
        <c:barDir val="col"/>
        <c:grouping val="clustered"/>
        <c:varyColors val="0"/>
        <c:ser>
          <c:idx val="0"/>
          <c:order val="0"/>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診療科別1860超え!$C$4:$C$14</c:f>
              <c:strCache>
                <c:ptCount val="11"/>
                <c:pt idx="0">
                  <c:v>内科系</c:v>
                </c:pt>
                <c:pt idx="1">
                  <c:v>外科系</c:v>
                </c:pt>
                <c:pt idx="2">
                  <c:v>産婦人科</c:v>
                </c:pt>
                <c:pt idx="3">
                  <c:v>小児科</c:v>
                </c:pt>
                <c:pt idx="4">
                  <c:v>救急科</c:v>
                </c:pt>
                <c:pt idx="5">
                  <c:v>麻酔科</c:v>
                </c:pt>
                <c:pt idx="6">
                  <c:v>精神科</c:v>
                </c:pt>
                <c:pt idx="7">
                  <c:v>放射線科</c:v>
                </c:pt>
                <c:pt idx="8">
                  <c:v>臨床研修医</c:v>
                </c:pt>
                <c:pt idx="9">
                  <c:v>卒後３～５年目</c:v>
                </c:pt>
                <c:pt idx="10">
                  <c:v>その他</c:v>
                </c:pt>
              </c:strCache>
            </c:strRef>
          </c:cat>
          <c:val>
            <c:numRef>
              <c:f>診療科別1860超え!$D$4:$D$14</c:f>
              <c:numCache>
                <c:formatCode>0.0%</c:formatCode>
                <c:ptCount val="11"/>
                <c:pt idx="0">
                  <c:v>0.10083296799649277</c:v>
                </c:pt>
                <c:pt idx="1">
                  <c:v>0.1415742208135235</c:v>
                </c:pt>
                <c:pt idx="2">
                  <c:v>0.20529801324503311</c:v>
                </c:pt>
                <c:pt idx="3">
                  <c:v>0.11512415349887133</c:v>
                </c:pt>
                <c:pt idx="4">
                  <c:v>0.14141414141414141</c:v>
                </c:pt>
                <c:pt idx="5">
                  <c:v>7.4918566775244305E-2</c:v>
                </c:pt>
                <c:pt idx="6">
                  <c:v>5.128205128205128E-2</c:v>
                </c:pt>
                <c:pt idx="7">
                  <c:v>2.6315789473684209E-2</c:v>
                </c:pt>
                <c:pt idx="8">
                  <c:v>0.13294797687861271</c:v>
                </c:pt>
                <c:pt idx="9">
                  <c:v>0.19405940594059407</c:v>
                </c:pt>
                <c:pt idx="10">
                  <c:v>6.2314540059347182E-2</c:v>
                </c:pt>
              </c:numCache>
            </c:numRef>
          </c:val>
          <c:extLst>
            <c:ext xmlns:c16="http://schemas.microsoft.com/office/drawing/2014/chart" uri="{C3380CC4-5D6E-409C-BE32-E72D297353CC}">
              <c16:uniqueId val="{00000000-96E6-44FD-9644-6EE73ABA960E}"/>
            </c:ext>
          </c:extLst>
        </c:ser>
        <c:dLbls>
          <c:showLegendKey val="0"/>
          <c:showVal val="0"/>
          <c:showCatName val="0"/>
          <c:showSerName val="0"/>
          <c:showPercent val="0"/>
          <c:showBubbleSize val="0"/>
        </c:dLbls>
        <c:gapWidth val="219"/>
        <c:overlap val="-27"/>
        <c:axId val="1459265664"/>
        <c:axId val="1459268576"/>
      </c:barChart>
      <c:catAx>
        <c:axId val="1459265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459268576"/>
        <c:crosses val="autoZero"/>
        <c:auto val="1"/>
        <c:lblAlgn val="ctr"/>
        <c:lblOffset val="100"/>
        <c:noMultiLvlLbl val="0"/>
      </c:catAx>
      <c:valAx>
        <c:axId val="1459268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459265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年代別1860超え割合!$D$4:$D$9</c:f>
              <c:strCache>
                <c:ptCount val="6"/>
                <c:pt idx="0">
                  <c:v>20代</c:v>
                </c:pt>
                <c:pt idx="1">
                  <c:v>30代</c:v>
                </c:pt>
                <c:pt idx="2">
                  <c:v>40代</c:v>
                </c:pt>
                <c:pt idx="3">
                  <c:v>50代</c:v>
                </c:pt>
                <c:pt idx="4">
                  <c:v>60代</c:v>
                </c:pt>
                <c:pt idx="5">
                  <c:v>70代以上</c:v>
                </c:pt>
              </c:strCache>
            </c:strRef>
          </c:cat>
          <c:val>
            <c:numRef>
              <c:f>年代別1860超え割合!$E$4:$E$9</c:f>
              <c:numCache>
                <c:formatCode>0.0%</c:formatCode>
                <c:ptCount val="6"/>
                <c:pt idx="0">
                  <c:v>0.1765873015873016</c:v>
                </c:pt>
                <c:pt idx="1">
                  <c:v>0.15668202764976957</c:v>
                </c:pt>
                <c:pt idx="2">
                  <c:v>0.12557193695983732</c:v>
                </c:pt>
                <c:pt idx="3">
                  <c:v>5.0847457627118647E-2</c:v>
                </c:pt>
                <c:pt idx="4">
                  <c:v>2.2421524663677129E-2</c:v>
                </c:pt>
                <c:pt idx="5">
                  <c:v>1.6759776536312849E-2</c:v>
                </c:pt>
              </c:numCache>
            </c:numRef>
          </c:val>
          <c:extLst>
            <c:ext xmlns:c16="http://schemas.microsoft.com/office/drawing/2014/chart" uri="{C3380CC4-5D6E-409C-BE32-E72D297353CC}">
              <c16:uniqueId val="{00000000-7AB2-4ABE-ADDD-B37E8E91BD87}"/>
            </c:ext>
          </c:extLst>
        </c:ser>
        <c:dLbls>
          <c:dLblPos val="outEnd"/>
          <c:showLegendKey val="0"/>
          <c:showVal val="1"/>
          <c:showCatName val="0"/>
          <c:showSerName val="0"/>
          <c:showPercent val="0"/>
          <c:showBubbleSize val="0"/>
        </c:dLbls>
        <c:gapWidth val="219"/>
        <c:overlap val="-27"/>
        <c:axId val="1459275648"/>
        <c:axId val="1459269408"/>
      </c:barChart>
      <c:catAx>
        <c:axId val="1459275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459269408"/>
        <c:crosses val="autoZero"/>
        <c:auto val="1"/>
        <c:lblAlgn val="ctr"/>
        <c:lblOffset val="100"/>
        <c:noMultiLvlLbl val="0"/>
      </c:catAx>
      <c:valAx>
        <c:axId val="1459269408"/>
        <c:scaling>
          <c:orientation val="minMax"/>
          <c:max val="0.2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14592756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全体</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solidFill>
              <a:srgbClr val="D9D9D9"/>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8B99-4B99-AD41-9F00CD8EA34D}"/>
              </c:ext>
            </c:extLst>
          </c:dPt>
          <c:dPt>
            <c:idx val="1"/>
            <c:bubble3D val="0"/>
            <c:spPr>
              <a:solidFill>
                <a:srgbClr val="D9D9D9"/>
              </a:solidFill>
              <a:ln w="19050">
                <a:solidFill>
                  <a:schemeClr val="lt1"/>
                </a:solidFill>
              </a:ln>
              <a:effectLst/>
            </c:spPr>
            <c:extLst>
              <c:ext xmlns:c16="http://schemas.microsoft.com/office/drawing/2014/chart" uri="{C3380CC4-5D6E-409C-BE32-E72D297353CC}">
                <c16:uniqueId val="{00000003-8B99-4B99-AD41-9F00CD8EA34D}"/>
              </c:ext>
            </c:extLst>
          </c:dPt>
          <c:dLbls>
            <c:dLbl>
              <c:idx val="0"/>
              <c:layout>
                <c:manualLayout>
                  <c:x val="-1.758008824040376E-2"/>
                  <c:y val="1.0043468969963949E-2"/>
                </c:manualLayout>
              </c:layout>
              <c:tx>
                <c:rich>
                  <a:bodyPr/>
                  <a:lstStyle/>
                  <a:p>
                    <a:fld id="{DB1ABB83-1037-430D-B0A0-CF88D4FC5786}" type="VALUE">
                      <a:rPr lang="en-US" altLang="ja-JP" sz="1600"/>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B99-4B99-AD41-9F00CD8EA34D}"/>
                </c:ext>
              </c:extLst>
            </c:dLbl>
            <c:dLbl>
              <c:idx val="1"/>
              <c:delete val="1"/>
              <c:extLst>
                <c:ext xmlns:c15="http://schemas.microsoft.com/office/drawing/2012/chart" uri="{CE6537A1-D6FC-4f65-9D91-7224C49458BB}"/>
                <c:ext xmlns:c16="http://schemas.microsoft.com/office/drawing/2014/chart" uri="{C3380CC4-5D6E-409C-BE32-E72D297353CC}">
                  <c16:uniqueId val="{00000003-8B99-4B99-AD41-9F00CD8EA34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⑲まとめ!$C$3:$C$4</c:f>
              <c:numCache>
                <c:formatCode>0%</c:formatCode>
                <c:ptCount val="2"/>
                <c:pt idx="0">
                  <c:v>0.27</c:v>
                </c:pt>
                <c:pt idx="1">
                  <c:v>0.73</c:v>
                </c:pt>
              </c:numCache>
            </c:numRef>
          </c:val>
          <c:extLst>
            <c:ext xmlns:c16="http://schemas.microsoft.com/office/drawing/2014/chart" uri="{C3380CC4-5D6E-409C-BE32-E72D297353CC}">
              <c16:uniqueId val="{00000004-8B99-4B99-AD41-9F00CD8EA34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CD63C0-825E-4375-9CDE-80E522DAB312}" type="doc">
      <dgm:prSet loTypeId="urn:microsoft.com/office/officeart/2005/8/layout/chevron1" loCatId="process" qsTypeId="urn:microsoft.com/office/officeart/2005/8/quickstyle/simple1" qsCatId="simple" csTypeId="urn:microsoft.com/office/officeart/2005/8/colors/accent3_1" csCatId="accent3" phldr="1"/>
      <dgm:spPr/>
    </dgm:pt>
    <dgm:pt modelId="{E0CD0342-A432-4AD7-8C2A-FF60DC2FC390}">
      <dgm:prSet phldrT="[テキスト]" custT="1"/>
      <dgm:spPr/>
      <dgm:t>
        <a:bodyPr/>
        <a:lstStyle/>
        <a:p>
          <a:r>
            <a:rPr kumimoji="1" lang="ja-JP" altLang="en-US" sz="1400" dirty="0" smtClean="0">
              <a:latin typeface="ＭＳ ゴシック" panose="020B0609070205080204" pitchFamily="49" charset="-128"/>
              <a:ea typeface="ＭＳ ゴシック" panose="020B0609070205080204" pitchFamily="49" charset="-128"/>
            </a:rPr>
            <a:t>対象医療機関・対象業務の特定</a:t>
          </a:r>
          <a:endParaRPr kumimoji="1" lang="ja-JP" altLang="en-US" sz="1400" dirty="0">
            <a:latin typeface="ＭＳ ゴシック" panose="020B0609070205080204" pitchFamily="49" charset="-128"/>
            <a:ea typeface="ＭＳ ゴシック" panose="020B0609070205080204" pitchFamily="49" charset="-128"/>
          </a:endParaRPr>
        </a:p>
      </dgm:t>
    </dgm:pt>
    <dgm:pt modelId="{B7671CC8-3E2C-4CBF-BCD7-468753D68220}" type="parTrans" cxnId="{9F298113-5992-4D88-B389-86A0398E02CB}">
      <dgm:prSet/>
      <dgm:spPr/>
      <dgm:t>
        <a:bodyPr/>
        <a:lstStyle/>
        <a:p>
          <a:endParaRPr kumimoji="1" lang="ja-JP" altLang="en-US"/>
        </a:p>
      </dgm:t>
    </dgm:pt>
    <dgm:pt modelId="{BCEC4A25-F140-41BB-BA59-3C63545AD9F7}" type="sibTrans" cxnId="{9F298113-5992-4D88-B389-86A0398E02CB}">
      <dgm:prSet/>
      <dgm:spPr/>
      <dgm:t>
        <a:bodyPr/>
        <a:lstStyle/>
        <a:p>
          <a:endParaRPr kumimoji="1" lang="ja-JP" altLang="en-US"/>
        </a:p>
      </dgm:t>
    </dgm:pt>
    <dgm:pt modelId="{8FF1BBB1-2137-40D5-B817-2E5495E5C03E}">
      <dgm:prSet phldrT="[テキスト]" custT="1"/>
      <dgm:spPr/>
      <dgm:t>
        <a:bodyPr/>
        <a:lstStyle/>
        <a:p>
          <a:r>
            <a:rPr kumimoji="1" lang="ja-JP" altLang="en-US" sz="1400" dirty="0" smtClean="0">
              <a:latin typeface="ＭＳ ゴシック" panose="020B0609070205080204" pitchFamily="49" charset="-128"/>
              <a:ea typeface="ＭＳ ゴシック" panose="020B0609070205080204" pitchFamily="49" charset="-128"/>
            </a:rPr>
            <a:t>３６協定締結</a:t>
          </a:r>
          <a:endParaRPr kumimoji="1" lang="ja-JP" altLang="en-US" sz="1400" dirty="0">
            <a:latin typeface="ＭＳ ゴシック" panose="020B0609070205080204" pitchFamily="49" charset="-128"/>
            <a:ea typeface="ＭＳ ゴシック" panose="020B0609070205080204" pitchFamily="49" charset="-128"/>
          </a:endParaRPr>
        </a:p>
      </dgm:t>
    </dgm:pt>
    <dgm:pt modelId="{9CC49B56-F0AE-4C6C-967D-C80166733C3A}" type="parTrans" cxnId="{C94024B9-CB4D-429D-9D8C-84A0537FBFD9}">
      <dgm:prSet/>
      <dgm:spPr/>
      <dgm:t>
        <a:bodyPr/>
        <a:lstStyle/>
        <a:p>
          <a:endParaRPr kumimoji="1" lang="ja-JP" altLang="en-US"/>
        </a:p>
      </dgm:t>
    </dgm:pt>
    <dgm:pt modelId="{EEFA0ADD-4E01-4E06-BEA8-AFADA29210DB}" type="sibTrans" cxnId="{C94024B9-CB4D-429D-9D8C-84A0537FBFD9}">
      <dgm:prSet/>
      <dgm:spPr/>
      <dgm:t>
        <a:bodyPr/>
        <a:lstStyle/>
        <a:p>
          <a:endParaRPr kumimoji="1" lang="ja-JP" altLang="en-US"/>
        </a:p>
      </dgm:t>
    </dgm:pt>
    <dgm:pt modelId="{831A610C-0831-4492-84C9-31EA60ACD6FE}">
      <dgm:prSet custT="1"/>
      <dgm:spPr/>
      <dgm:t>
        <a:bodyPr/>
        <a:lstStyle/>
        <a:p>
          <a:r>
            <a:rPr kumimoji="1" lang="ja-JP" altLang="en-US" sz="1400" baseline="0" dirty="0" smtClean="0">
              <a:latin typeface="ＭＳ ゴシック" panose="020B0609070205080204" pitchFamily="49" charset="-128"/>
              <a:ea typeface="ＭＳ ゴシック" panose="020B0609070205080204" pitchFamily="49" charset="-128"/>
            </a:rPr>
            <a:t>Ｃ水準対象医療機関の指定</a:t>
          </a:r>
          <a:endParaRPr kumimoji="1" lang="ja-JP" altLang="en-US" sz="1400" baseline="0" dirty="0">
            <a:latin typeface="ＭＳ ゴシック" panose="020B0609070205080204" pitchFamily="49" charset="-128"/>
            <a:ea typeface="ＭＳ ゴシック" panose="020B0609070205080204" pitchFamily="49" charset="-128"/>
          </a:endParaRPr>
        </a:p>
      </dgm:t>
    </dgm:pt>
    <dgm:pt modelId="{27429AF4-A38B-4DEA-A28D-F11102D10260}" type="parTrans" cxnId="{D04C5646-F35E-498F-94A4-A7FD121ADE80}">
      <dgm:prSet/>
      <dgm:spPr/>
      <dgm:t>
        <a:bodyPr/>
        <a:lstStyle/>
        <a:p>
          <a:endParaRPr kumimoji="1" lang="ja-JP" altLang="en-US"/>
        </a:p>
      </dgm:t>
    </dgm:pt>
    <dgm:pt modelId="{54D96582-E209-4586-B86D-B701189E71D2}" type="sibTrans" cxnId="{D04C5646-F35E-498F-94A4-A7FD121ADE80}">
      <dgm:prSet/>
      <dgm:spPr/>
      <dgm:t>
        <a:bodyPr/>
        <a:lstStyle/>
        <a:p>
          <a:endParaRPr kumimoji="1" lang="ja-JP" altLang="en-US"/>
        </a:p>
      </dgm:t>
    </dgm:pt>
    <dgm:pt modelId="{1E582197-E10D-44CB-BF4F-4A95A227A152}">
      <dgm:prSet custT="1"/>
      <dgm:spPr/>
      <dgm:t>
        <a:bodyPr/>
        <a:lstStyle/>
        <a:p>
          <a:r>
            <a:rPr kumimoji="1" lang="ja-JP" altLang="en-US" sz="1400" dirty="0" smtClean="0">
              <a:latin typeface="ＭＳ ゴシック" panose="020B0609070205080204" pitchFamily="49" charset="-128"/>
              <a:ea typeface="ＭＳ ゴシック" panose="020B0609070205080204" pitchFamily="49" charset="-128"/>
            </a:rPr>
            <a:t>業務開始・追加的健康確保措置の実施等</a:t>
          </a:r>
          <a:endParaRPr kumimoji="1" lang="ja-JP" altLang="en-US" sz="1400" dirty="0">
            <a:latin typeface="ＭＳ ゴシック" panose="020B0609070205080204" pitchFamily="49" charset="-128"/>
            <a:ea typeface="ＭＳ ゴシック" panose="020B0609070205080204" pitchFamily="49" charset="-128"/>
          </a:endParaRPr>
        </a:p>
      </dgm:t>
    </dgm:pt>
    <dgm:pt modelId="{572C3424-CD5B-4790-90D3-2B0822609323}" type="parTrans" cxnId="{6F7E4075-0242-415D-BC41-D9D098AC70BC}">
      <dgm:prSet/>
      <dgm:spPr/>
      <dgm:t>
        <a:bodyPr/>
        <a:lstStyle/>
        <a:p>
          <a:endParaRPr kumimoji="1" lang="ja-JP" altLang="en-US"/>
        </a:p>
      </dgm:t>
    </dgm:pt>
    <dgm:pt modelId="{CF606615-E09A-4128-82F5-DD52CCA5A630}" type="sibTrans" cxnId="{6F7E4075-0242-415D-BC41-D9D098AC70BC}">
      <dgm:prSet/>
      <dgm:spPr/>
      <dgm:t>
        <a:bodyPr/>
        <a:lstStyle/>
        <a:p>
          <a:endParaRPr kumimoji="1" lang="ja-JP" altLang="en-US"/>
        </a:p>
      </dgm:t>
    </dgm:pt>
    <dgm:pt modelId="{7DE3256F-3CE9-4E63-B867-70ABCCCF89EF}" type="pres">
      <dgm:prSet presAssocID="{49CD63C0-825E-4375-9CDE-80E522DAB312}" presName="Name0" presStyleCnt="0">
        <dgm:presLayoutVars>
          <dgm:dir/>
          <dgm:animLvl val="lvl"/>
          <dgm:resizeHandles val="exact"/>
        </dgm:presLayoutVars>
      </dgm:prSet>
      <dgm:spPr/>
    </dgm:pt>
    <dgm:pt modelId="{2B0AB117-1833-4FBA-9373-615A8A335318}" type="pres">
      <dgm:prSet presAssocID="{E0CD0342-A432-4AD7-8C2A-FF60DC2FC390}" presName="parTxOnly" presStyleLbl="node1" presStyleIdx="0" presStyleCnt="4">
        <dgm:presLayoutVars>
          <dgm:chMax val="0"/>
          <dgm:chPref val="0"/>
          <dgm:bulletEnabled val="1"/>
        </dgm:presLayoutVars>
      </dgm:prSet>
      <dgm:spPr/>
      <dgm:t>
        <a:bodyPr/>
        <a:lstStyle/>
        <a:p>
          <a:endParaRPr kumimoji="1" lang="ja-JP" altLang="en-US"/>
        </a:p>
      </dgm:t>
    </dgm:pt>
    <dgm:pt modelId="{782D4F34-6341-4D35-A535-CCF3EAC779E2}" type="pres">
      <dgm:prSet presAssocID="{BCEC4A25-F140-41BB-BA59-3C63545AD9F7}" presName="parTxOnlySpace" presStyleCnt="0"/>
      <dgm:spPr/>
    </dgm:pt>
    <dgm:pt modelId="{DFB95C6A-D103-4383-A720-36A95BDA3ADE}" type="pres">
      <dgm:prSet presAssocID="{831A610C-0831-4492-84C9-31EA60ACD6FE}" presName="parTxOnly" presStyleLbl="node1" presStyleIdx="1" presStyleCnt="4" custLinFactNeighborX="-36522" custLinFactNeighborY="1753">
        <dgm:presLayoutVars>
          <dgm:chMax val="0"/>
          <dgm:chPref val="0"/>
          <dgm:bulletEnabled val="1"/>
        </dgm:presLayoutVars>
      </dgm:prSet>
      <dgm:spPr/>
      <dgm:t>
        <a:bodyPr/>
        <a:lstStyle/>
        <a:p>
          <a:endParaRPr kumimoji="1" lang="ja-JP" altLang="en-US"/>
        </a:p>
      </dgm:t>
    </dgm:pt>
    <dgm:pt modelId="{5B6D8C32-D9A6-44F6-B731-FBD792FD5B49}" type="pres">
      <dgm:prSet presAssocID="{54D96582-E209-4586-B86D-B701189E71D2}" presName="parTxOnlySpace" presStyleCnt="0"/>
      <dgm:spPr/>
    </dgm:pt>
    <dgm:pt modelId="{E3D86E06-EE2F-49F6-86EB-3C34923F60E6}" type="pres">
      <dgm:prSet presAssocID="{8FF1BBB1-2137-40D5-B817-2E5495E5C03E}" presName="parTxOnly" presStyleLbl="node1" presStyleIdx="2" presStyleCnt="4" custScaleX="70811" custLinFactNeighborX="-75197" custLinFactNeighborY="1982">
        <dgm:presLayoutVars>
          <dgm:chMax val="0"/>
          <dgm:chPref val="0"/>
          <dgm:bulletEnabled val="1"/>
        </dgm:presLayoutVars>
      </dgm:prSet>
      <dgm:spPr/>
      <dgm:t>
        <a:bodyPr/>
        <a:lstStyle/>
        <a:p>
          <a:endParaRPr kumimoji="1" lang="ja-JP" altLang="en-US"/>
        </a:p>
      </dgm:t>
    </dgm:pt>
    <dgm:pt modelId="{AE91874C-E4F2-427D-943A-AA12571EE2D4}" type="pres">
      <dgm:prSet presAssocID="{EEFA0ADD-4E01-4E06-BEA8-AFADA29210DB}" presName="parTxOnlySpace" presStyleCnt="0"/>
      <dgm:spPr/>
    </dgm:pt>
    <dgm:pt modelId="{98B451F1-4A68-4C98-A913-4F843EEE66F9}" type="pres">
      <dgm:prSet presAssocID="{1E582197-E10D-44CB-BF4F-4A95A227A152}" presName="parTxOnly" presStyleLbl="node1" presStyleIdx="3" presStyleCnt="4" custScaleX="137219" custLinFactX="-493" custLinFactNeighborX="-100000" custLinFactNeighborY="1191">
        <dgm:presLayoutVars>
          <dgm:chMax val="0"/>
          <dgm:chPref val="0"/>
          <dgm:bulletEnabled val="1"/>
        </dgm:presLayoutVars>
      </dgm:prSet>
      <dgm:spPr/>
      <dgm:t>
        <a:bodyPr/>
        <a:lstStyle/>
        <a:p>
          <a:endParaRPr kumimoji="1" lang="ja-JP" altLang="en-US"/>
        </a:p>
      </dgm:t>
    </dgm:pt>
  </dgm:ptLst>
  <dgm:cxnLst>
    <dgm:cxn modelId="{D04C5646-F35E-498F-94A4-A7FD121ADE80}" srcId="{49CD63C0-825E-4375-9CDE-80E522DAB312}" destId="{831A610C-0831-4492-84C9-31EA60ACD6FE}" srcOrd="1" destOrd="0" parTransId="{27429AF4-A38B-4DEA-A28D-F11102D10260}" sibTransId="{54D96582-E209-4586-B86D-B701189E71D2}"/>
    <dgm:cxn modelId="{C94024B9-CB4D-429D-9D8C-84A0537FBFD9}" srcId="{49CD63C0-825E-4375-9CDE-80E522DAB312}" destId="{8FF1BBB1-2137-40D5-B817-2E5495E5C03E}" srcOrd="2" destOrd="0" parTransId="{9CC49B56-F0AE-4C6C-967D-C80166733C3A}" sibTransId="{EEFA0ADD-4E01-4E06-BEA8-AFADA29210DB}"/>
    <dgm:cxn modelId="{6A23A743-2570-4EAF-9150-C07C65CDCA7C}" type="presOf" srcId="{E0CD0342-A432-4AD7-8C2A-FF60DC2FC390}" destId="{2B0AB117-1833-4FBA-9373-615A8A335318}" srcOrd="0" destOrd="0" presId="urn:microsoft.com/office/officeart/2005/8/layout/chevron1"/>
    <dgm:cxn modelId="{0CD96304-96A3-4B5E-8459-D950504BD874}" type="presOf" srcId="{1E582197-E10D-44CB-BF4F-4A95A227A152}" destId="{98B451F1-4A68-4C98-A913-4F843EEE66F9}" srcOrd="0" destOrd="0" presId="urn:microsoft.com/office/officeart/2005/8/layout/chevron1"/>
    <dgm:cxn modelId="{F71A7FD7-FF44-46B2-ACCE-DAAA4C08D3B9}" type="presOf" srcId="{49CD63C0-825E-4375-9CDE-80E522DAB312}" destId="{7DE3256F-3CE9-4E63-B867-70ABCCCF89EF}" srcOrd="0" destOrd="0" presId="urn:microsoft.com/office/officeart/2005/8/layout/chevron1"/>
    <dgm:cxn modelId="{9F298113-5992-4D88-B389-86A0398E02CB}" srcId="{49CD63C0-825E-4375-9CDE-80E522DAB312}" destId="{E0CD0342-A432-4AD7-8C2A-FF60DC2FC390}" srcOrd="0" destOrd="0" parTransId="{B7671CC8-3E2C-4CBF-BCD7-468753D68220}" sibTransId="{BCEC4A25-F140-41BB-BA59-3C63545AD9F7}"/>
    <dgm:cxn modelId="{CB18ADBA-A335-40EE-87EB-C017D6258AF5}" type="presOf" srcId="{8FF1BBB1-2137-40D5-B817-2E5495E5C03E}" destId="{E3D86E06-EE2F-49F6-86EB-3C34923F60E6}" srcOrd="0" destOrd="0" presId="urn:microsoft.com/office/officeart/2005/8/layout/chevron1"/>
    <dgm:cxn modelId="{63DDCBDB-D6D2-4969-AD59-3D56F1185A73}" type="presOf" srcId="{831A610C-0831-4492-84C9-31EA60ACD6FE}" destId="{DFB95C6A-D103-4383-A720-36A95BDA3ADE}" srcOrd="0" destOrd="0" presId="urn:microsoft.com/office/officeart/2005/8/layout/chevron1"/>
    <dgm:cxn modelId="{6F7E4075-0242-415D-BC41-D9D098AC70BC}" srcId="{49CD63C0-825E-4375-9CDE-80E522DAB312}" destId="{1E582197-E10D-44CB-BF4F-4A95A227A152}" srcOrd="3" destOrd="0" parTransId="{572C3424-CD5B-4790-90D3-2B0822609323}" sibTransId="{CF606615-E09A-4128-82F5-DD52CCA5A630}"/>
    <dgm:cxn modelId="{A265F0D3-0816-4D1C-B7D0-D73BFA8DC2C2}" type="presParOf" srcId="{7DE3256F-3CE9-4E63-B867-70ABCCCF89EF}" destId="{2B0AB117-1833-4FBA-9373-615A8A335318}" srcOrd="0" destOrd="0" presId="urn:microsoft.com/office/officeart/2005/8/layout/chevron1"/>
    <dgm:cxn modelId="{1FEA413D-2BCF-48D2-B393-726E831D5626}" type="presParOf" srcId="{7DE3256F-3CE9-4E63-B867-70ABCCCF89EF}" destId="{782D4F34-6341-4D35-A535-CCF3EAC779E2}" srcOrd="1" destOrd="0" presId="urn:microsoft.com/office/officeart/2005/8/layout/chevron1"/>
    <dgm:cxn modelId="{2636849C-BE44-4F23-AA36-89F75FD94AE9}" type="presParOf" srcId="{7DE3256F-3CE9-4E63-B867-70ABCCCF89EF}" destId="{DFB95C6A-D103-4383-A720-36A95BDA3ADE}" srcOrd="2" destOrd="0" presId="urn:microsoft.com/office/officeart/2005/8/layout/chevron1"/>
    <dgm:cxn modelId="{FE6B68F7-A792-4167-9A7B-DEB121B980AF}" type="presParOf" srcId="{7DE3256F-3CE9-4E63-B867-70ABCCCF89EF}" destId="{5B6D8C32-D9A6-44F6-B731-FBD792FD5B49}" srcOrd="3" destOrd="0" presId="urn:microsoft.com/office/officeart/2005/8/layout/chevron1"/>
    <dgm:cxn modelId="{8FFA9EAE-301E-4F5D-B3B9-55B495967751}" type="presParOf" srcId="{7DE3256F-3CE9-4E63-B867-70ABCCCF89EF}" destId="{E3D86E06-EE2F-49F6-86EB-3C34923F60E6}" srcOrd="4" destOrd="0" presId="urn:microsoft.com/office/officeart/2005/8/layout/chevron1"/>
    <dgm:cxn modelId="{46067EC5-9741-483A-A5AD-146CB8A1FFB5}" type="presParOf" srcId="{7DE3256F-3CE9-4E63-B867-70ABCCCF89EF}" destId="{AE91874C-E4F2-427D-943A-AA12571EE2D4}" srcOrd="5" destOrd="0" presId="urn:microsoft.com/office/officeart/2005/8/layout/chevron1"/>
    <dgm:cxn modelId="{F1473BD3-2A64-44F5-A674-7A2DFB1A0DBA}" type="presParOf" srcId="{7DE3256F-3CE9-4E63-B867-70ABCCCF89EF}" destId="{98B451F1-4A68-4C98-A913-4F843EEE66F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AB117-1833-4FBA-9373-615A8A335318}">
      <dsp:nvSpPr>
        <dsp:cNvPr id="0" name=""/>
        <dsp:cNvSpPr/>
      </dsp:nvSpPr>
      <dsp:spPr>
        <a:xfrm>
          <a:off x="6486" y="0"/>
          <a:ext cx="2455985" cy="673019"/>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ＭＳ ゴシック" panose="020B0609070205080204" pitchFamily="49" charset="-128"/>
              <a:ea typeface="ＭＳ ゴシック" panose="020B0609070205080204" pitchFamily="49" charset="-128"/>
            </a:rPr>
            <a:t>対象医療機関・対象業務の特定</a:t>
          </a:r>
          <a:endParaRPr kumimoji="1" lang="ja-JP" altLang="en-US" sz="1400" kern="1200" dirty="0">
            <a:latin typeface="ＭＳ ゴシック" panose="020B0609070205080204" pitchFamily="49" charset="-128"/>
            <a:ea typeface="ＭＳ ゴシック" panose="020B0609070205080204" pitchFamily="49" charset="-128"/>
          </a:endParaRPr>
        </a:p>
      </dsp:txBody>
      <dsp:txXfrm>
        <a:off x="342996" y="0"/>
        <a:ext cx="1782966" cy="673019"/>
      </dsp:txXfrm>
    </dsp:sp>
    <dsp:sp modelId="{DFB95C6A-D103-4383-A720-36A95BDA3ADE}">
      <dsp:nvSpPr>
        <dsp:cNvPr id="0" name=""/>
        <dsp:cNvSpPr/>
      </dsp:nvSpPr>
      <dsp:spPr>
        <a:xfrm>
          <a:off x="2127175" y="0"/>
          <a:ext cx="2455985" cy="673019"/>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kern="1200" baseline="0" dirty="0" smtClean="0">
              <a:latin typeface="ＭＳ ゴシック" panose="020B0609070205080204" pitchFamily="49" charset="-128"/>
              <a:ea typeface="ＭＳ ゴシック" panose="020B0609070205080204" pitchFamily="49" charset="-128"/>
            </a:rPr>
            <a:t>Ｃ水準対象医療機関の指定</a:t>
          </a:r>
          <a:endParaRPr kumimoji="1" lang="ja-JP" altLang="en-US" sz="1400" kern="1200" baseline="0" dirty="0">
            <a:latin typeface="ＭＳ ゴシック" panose="020B0609070205080204" pitchFamily="49" charset="-128"/>
            <a:ea typeface="ＭＳ ゴシック" panose="020B0609070205080204" pitchFamily="49" charset="-128"/>
          </a:endParaRPr>
        </a:p>
      </dsp:txBody>
      <dsp:txXfrm>
        <a:off x="2463685" y="0"/>
        <a:ext cx="1782966" cy="673019"/>
      </dsp:txXfrm>
    </dsp:sp>
    <dsp:sp modelId="{E3D86E06-EE2F-49F6-86EB-3C34923F60E6}">
      <dsp:nvSpPr>
        <dsp:cNvPr id="0" name=""/>
        <dsp:cNvSpPr/>
      </dsp:nvSpPr>
      <dsp:spPr>
        <a:xfrm>
          <a:off x="4242577" y="0"/>
          <a:ext cx="1739107" cy="673019"/>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ＭＳ ゴシック" panose="020B0609070205080204" pitchFamily="49" charset="-128"/>
              <a:ea typeface="ＭＳ ゴシック" panose="020B0609070205080204" pitchFamily="49" charset="-128"/>
            </a:rPr>
            <a:t>３６協定締結</a:t>
          </a:r>
          <a:endParaRPr kumimoji="1" lang="ja-JP" altLang="en-US" sz="1400" kern="1200" dirty="0">
            <a:latin typeface="ＭＳ ゴシック" panose="020B0609070205080204" pitchFamily="49" charset="-128"/>
            <a:ea typeface="ＭＳ ゴシック" panose="020B0609070205080204" pitchFamily="49" charset="-128"/>
          </a:endParaRPr>
        </a:p>
      </dsp:txBody>
      <dsp:txXfrm>
        <a:off x="4579087" y="0"/>
        <a:ext cx="1066088" cy="673019"/>
      </dsp:txXfrm>
    </dsp:sp>
    <dsp:sp modelId="{98B451F1-4A68-4C98-A913-4F843EEE66F9}">
      <dsp:nvSpPr>
        <dsp:cNvPr id="0" name=""/>
        <dsp:cNvSpPr/>
      </dsp:nvSpPr>
      <dsp:spPr>
        <a:xfrm>
          <a:off x="5663063" y="0"/>
          <a:ext cx="3370078" cy="673019"/>
        </a:xfrm>
        <a:prstGeom prst="chevr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kumimoji="1" lang="ja-JP" altLang="en-US" sz="1400" kern="1200" dirty="0" smtClean="0">
              <a:latin typeface="ＭＳ ゴシック" panose="020B0609070205080204" pitchFamily="49" charset="-128"/>
              <a:ea typeface="ＭＳ ゴシック" panose="020B0609070205080204" pitchFamily="49" charset="-128"/>
            </a:rPr>
            <a:t>業務開始・追加的健康確保措置の実施等</a:t>
          </a:r>
          <a:endParaRPr kumimoji="1" lang="ja-JP" altLang="en-US" sz="1400" kern="1200" dirty="0">
            <a:latin typeface="ＭＳ ゴシック" panose="020B0609070205080204" pitchFamily="49" charset="-128"/>
            <a:ea typeface="ＭＳ ゴシック" panose="020B0609070205080204" pitchFamily="49" charset="-128"/>
          </a:endParaRPr>
        </a:p>
      </dsp:txBody>
      <dsp:txXfrm>
        <a:off x="5999573" y="0"/>
        <a:ext cx="2697059" cy="67301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462" cy="513146"/>
          </a:xfrm>
          <a:prstGeom prst="rect">
            <a:avLst/>
          </a:prstGeom>
        </p:spPr>
        <p:txBody>
          <a:bodyPr vert="horz" lIns="42711" tIns="21355" rIns="42711" bIns="21355" rtlCol="0"/>
          <a:lstStyle>
            <a:lvl1pPr algn="l">
              <a:defRPr sz="500"/>
            </a:lvl1pPr>
          </a:lstStyle>
          <a:p>
            <a:endParaRPr kumimoji="1" lang="ja-JP" altLang="en-US"/>
          </a:p>
        </p:txBody>
      </p:sp>
      <p:sp>
        <p:nvSpPr>
          <p:cNvPr id="3" name="日付プレースホルダー 2"/>
          <p:cNvSpPr>
            <a:spLocks noGrp="1"/>
          </p:cNvSpPr>
          <p:nvPr>
            <p:ph type="dt" sz="quarter" idx="1"/>
          </p:nvPr>
        </p:nvSpPr>
        <p:spPr>
          <a:xfrm>
            <a:off x="4021365" y="0"/>
            <a:ext cx="3076462" cy="513146"/>
          </a:xfrm>
          <a:prstGeom prst="rect">
            <a:avLst/>
          </a:prstGeom>
        </p:spPr>
        <p:txBody>
          <a:bodyPr vert="horz" lIns="42711" tIns="21355" rIns="42711" bIns="21355" rtlCol="0"/>
          <a:lstStyle>
            <a:lvl1pPr algn="r">
              <a:defRPr sz="500"/>
            </a:lvl1pPr>
          </a:lstStyle>
          <a:p>
            <a:fld id="{20440D2A-7002-4164-957B-5263191A8240}" type="datetimeFigureOut">
              <a:rPr kumimoji="1" lang="ja-JP" altLang="en-US" smtClean="0"/>
              <a:t>2019/5/16</a:t>
            </a:fld>
            <a:endParaRPr kumimoji="1" lang="ja-JP" altLang="en-US"/>
          </a:p>
        </p:txBody>
      </p:sp>
      <p:sp>
        <p:nvSpPr>
          <p:cNvPr id="4" name="フッター プレースホルダー 3"/>
          <p:cNvSpPr>
            <a:spLocks noGrp="1"/>
          </p:cNvSpPr>
          <p:nvPr>
            <p:ph type="ftr" sz="quarter" idx="2"/>
          </p:nvPr>
        </p:nvSpPr>
        <p:spPr>
          <a:xfrm>
            <a:off x="0" y="9721468"/>
            <a:ext cx="3076462" cy="513146"/>
          </a:xfrm>
          <a:prstGeom prst="rect">
            <a:avLst/>
          </a:prstGeom>
        </p:spPr>
        <p:txBody>
          <a:bodyPr vert="horz" lIns="42711" tIns="21355" rIns="42711" bIns="21355" rtlCol="0" anchor="b"/>
          <a:lstStyle>
            <a:lvl1pPr algn="l">
              <a:defRPr sz="500"/>
            </a:lvl1pPr>
          </a:lstStyle>
          <a:p>
            <a:endParaRPr kumimoji="1" lang="ja-JP" altLang="en-US"/>
          </a:p>
        </p:txBody>
      </p:sp>
      <p:sp>
        <p:nvSpPr>
          <p:cNvPr id="5" name="スライド番号プレースホルダー 4"/>
          <p:cNvSpPr>
            <a:spLocks noGrp="1"/>
          </p:cNvSpPr>
          <p:nvPr>
            <p:ph type="sldNum" sz="quarter" idx="3"/>
          </p:nvPr>
        </p:nvSpPr>
        <p:spPr>
          <a:xfrm>
            <a:off x="4021365" y="9721468"/>
            <a:ext cx="3076462" cy="513146"/>
          </a:xfrm>
          <a:prstGeom prst="rect">
            <a:avLst/>
          </a:prstGeom>
        </p:spPr>
        <p:txBody>
          <a:bodyPr vert="horz" lIns="42711" tIns="21355" rIns="42711" bIns="21355" rtlCol="0" anchor="b"/>
          <a:lstStyle>
            <a:lvl1pPr algn="r">
              <a:defRPr sz="500"/>
            </a:lvl1pPr>
          </a:lstStyle>
          <a:p>
            <a:fld id="{F71C2557-9486-445C-812B-AF58F49349C1}" type="slidenum">
              <a:rPr kumimoji="1" lang="ja-JP" altLang="en-US" smtClean="0"/>
              <a:t>‹#›</a:t>
            </a:fld>
            <a:endParaRPr kumimoji="1" lang="ja-JP" altLang="en-US"/>
          </a:p>
        </p:txBody>
      </p:sp>
    </p:spTree>
    <p:extLst>
      <p:ext uri="{BB962C8B-B14F-4D97-AF65-F5344CB8AC3E}">
        <p14:creationId xmlns:p14="http://schemas.microsoft.com/office/powerpoint/2010/main" val="4147357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3076364" cy="513508"/>
          </a:xfrm>
          <a:prstGeom prst="rect">
            <a:avLst/>
          </a:prstGeom>
        </p:spPr>
        <p:txBody>
          <a:bodyPr vert="horz" lIns="94627" tIns="47314" rIns="94627" bIns="4731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6" y="3"/>
            <a:ext cx="3076364" cy="513508"/>
          </a:xfrm>
          <a:prstGeom prst="rect">
            <a:avLst/>
          </a:prstGeom>
        </p:spPr>
        <p:txBody>
          <a:bodyPr vert="horz" lIns="94627" tIns="47314" rIns="94627" bIns="47314" rtlCol="0"/>
          <a:lstStyle>
            <a:lvl1pPr algn="r">
              <a:defRPr sz="1200"/>
            </a:lvl1pPr>
          </a:lstStyle>
          <a:p>
            <a:fld id="{84AD8533-A56F-4293-80AD-4A1224410D5D}" type="datetimeFigureOut">
              <a:rPr kumimoji="1" lang="ja-JP" altLang="en-US" smtClean="0"/>
              <a:t>2019/5/16</a:t>
            </a:fld>
            <a:endParaRPr kumimoji="1" lang="ja-JP" altLang="en-US"/>
          </a:p>
        </p:txBody>
      </p:sp>
      <p:sp>
        <p:nvSpPr>
          <p:cNvPr id="4" name="スライド イメージ プレースホルダー 3"/>
          <p:cNvSpPr>
            <a:spLocks noGrp="1" noRot="1" noChangeAspect="1"/>
          </p:cNvSpPr>
          <p:nvPr>
            <p:ph type="sldImg" idx="2"/>
          </p:nvPr>
        </p:nvSpPr>
        <p:spPr>
          <a:xfrm>
            <a:off x="1054100" y="1279525"/>
            <a:ext cx="4991100" cy="3454400"/>
          </a:xfrm>
          <a:prstGeom prst="rect">
            <a:avLst/>
          </a:prstGeom>
          <a:noFill/>
          <a:ln w="12700">
            <a:solidFill>
              <a:prstClr val="black"/>
            </a:solidFill>
          </a:ln>
        </p:spPr>
        <p:txBody>
          <a:bodyPr vert="horz" lIns="94627" tIns="47314" rIns="94627" bIns="47314" rtlCol="0" anchor="ctr"/>
          <a:lstStyle/>
          <a:p>
            <a:endParaRPr lang="ja-JP" altLang="en-US"/>
          </a:p>
        </p:txBody>
      </p:sp>
      <p:sp>
        <p:nvSpPr>
          <p:cNvPr id="5" name="ノート プレースホルダー 4"/>
          <p:cNvSpPr>
            <a:spLocks noGrp="1"/>
          </p:cNvSpPr>
          <p:nvPr>
            <p:ph type="body" sz="quarter" idx="3"/>
          </p:nvPr>
        </p:nvSpPr>
        <p:spPr>
          <a:xfrm>
            <a:off x="709930" y="4925408"/>
            <a:ext cx="5679440" cy="4029880"/>
          </a:xfrm>
          <a:prstGeom prst="rect">
            <a:avLst/>
          </a:prstGeom>
        </p:spPr>
        <p:txBody>
          <a:bodyPr vert="horz" lIns="94627" tIns="47314" rIns="94627" bIns="473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7"/>
            <a:ext cx="3076364" cy="513507"/>
          </a:xfrm>
          <a:prstGeom prst="rect">
            <a:avLst/>
          </a:prstGeom>
        </p:spPr>
        <p:txBody>
          <a:bodyPr vert="horz" lIns="94627" tIns="47314" rIns="94627" bIns="473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6" y="9721107"/>
            <a:ext cx="3076364" cy="513507"/>
          </a:xfrm>
          <a:prstGeom prst="rect">
            <a:avLst/>
          </a:prstGeom>
        </p:spPr>
        <p:txBody>
          <a:bodyPr vert="horz" lIns="94627" tIns="47314" rIns="94627" bIns="47314" rtlCol="0" anchor="b"/>
          <a:lstStyle>
            <a:lvl1pPr algn="r">
              <a:defRPr sz="1200"/>
            </a:lvl1pPr>
          </a:lstStyle>
          <a:p>
            <a:fld id="{4BD8FAC8-E007-4CE3-B795-7EF6E6A7D1E7}" type="slidenum">
              <a:rPr kumimoji="1" lang="ja-JP" altLang="en-US" smtClean="0"/>
              <a:t>‹#›</a:t>
            </a:fld>
            <a:endParaRPr kumimoji="1" lang="ja-JP" altLang="en-US"/>
          </a:p>
        </p:txBody>
      </p:sp>
    </p:spTree>
    <p:extLst>
      <p:ext uri="{BB962C8B-B14F-4D97-AF65-F5344CB8AC3E}">
        <p14:creationId xmlns:p14="http://schemas.microsoft.com/office/powerpoint/2010/main" val="17693726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760413" y="762000"/>
            <a:ext cx="5495925" cy="3805238"/>
          </a:xfrm>
          <a:ln/>
        </p:spPr>
      </p:sp>
      <p:sp>
        <p:nvSpPr>
          <p:cNvPr id="7171" name="Rectangle 3"/>
          <p:cNvSpPr>
            <a:spLocks noGrp="1" noChangeArrowheads="1"/>
          </p:cNvSpPr>
          <p:nvPr>
            <p:ph type="body" idx="1"/>
          </p:nvPr>
        </p:nvSpPr>
        <p:spPr>
          <a:noFill/>
          <a:ln/>
        </p:spPr>
        <p:txBody>
          <a:bodyPr/>
          <a:lstStyle/>
          <a:p>
            <a:pPr eaLnBrk="1" hangingPunct="1"/>
            <a:endParaRPr lang="ja-JP" altLang="ja-JP" dirty="0">
              <a:ea typeface="ＭＳ Ｐ明朝" pitchFamily="18" charset="-128"/>
            </a:endParaRPr>
          </a:p>
        </p:txBody>
      </p:sp>
    </p:spTree>
    <p:extLst>
      <p:ext uri="{BB962C8B-B14F-4D97-AF65-F5344CB8AC3E}">
        <p14:creationId xmlns:p14="http://schemas.microsoft.com/office/powerpoint/2010/main" val="47338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777875"/>
            <a:ext cx="5618163" cy="38893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404">
              <a:defRPr/>
            </a:pPr>
            <a:fld id="{78CD9E76-083E-42FE-96EC-D82EADFB6942}" type="slidenum">
              <a:rPr kumimoji="1" lang="ja-JP" altLang="en-US">
                <a:solidFill>
                  <a:prstClr val="black"/>
                </a:solidFill>
                <a:latin typeface="游ゴシック" panose="020F0502020204030204"/>
                <a:ea typeface="游ゴシック" panose="020B0400000000000000" pitchFamily="50" charset="-128"/>
              </a:rPr>
              <a:pPr defTabSz="946404">
                <a:defRPr/>
              </a:pPr>
              <a:t>21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8135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A98FCD8-B217-4CF1-9668-AB9EA0924417}"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368066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4916F-F0E8-499E-A0B6-4D8D11780FAF}"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7870014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42474894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26676795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17568716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3476572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8098339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39026705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40017829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41587660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23170979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4000708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069F574-54BE-4E34-9496-04B92A253723}"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301621356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329003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19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8" indent="0" algn="ctr">
              <a:buNone/>
              <a:defRPr>
                <a:solidFill>
                  <a:schemeClr val="tx1">
                    <a:tint val="75000"/>
                  </a:schemeClr>
                </a:solidFill>
              </a:defRPr>
            </a:lvl2pPr>
            <a:lvl3pPr marL="914316" indent="0" algn="ctr">
              <a:buNone/>
              <a:defRPr>
                <a:solidFill>
                  <a:schemeClr val="tx1">
                    <a:tint val="75000"/>
                  </a:schemeClr>
                </a:solidFill>
              </a:defRPr>
            </a:lvl3pPr>
            <a:lvl4pPr marL="1371476" indent="0" algn="ctr">
              <a:buNone/>
              <a:defRPr>
                <a:solidFill>
                  <a:schemeClr val="tx1">
                    <a:tint val="75000"/>
                  </a:schemeClr>
                </a:solidFill>
              </a:defRPr>
            </a:lvl4pPr>
            <a:lvl5pPr marL="1828634" indent="0" algn="ctr">
              <a:buNone/>
              <a:defRPr>
                <a:solidFill>
                  <a:schemeClr val="tx1">
                    <a:tint val="75000"/>
                  </a:schemeClr>
                </a:solidFill>
              </a:defRPr>
            </a:lvl5pPr>
            <a:lvl6pPr marL="2285792"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DC8CDF21-7ECC-47B1-B445-D9D8B8DA77A3}"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869D5C-CA32-4FDF-9C37-7D7548C3F00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28354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1D7B50E-1C2F-4115-AF8E-8E4A88C26264}"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3EE8013-0A7F-44B1-A608-91220713AF0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63603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673"/>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57158" indent="0">
              <a:buNone/>
              <a:defRPr sz="1800">
                <a:solidFill>
                  <a:schemeClr val="tx1">
                    <a:tint val="75000"/>
                  </a:schemeClr>
                </a:solidFill>
              </a:defRPr>
            </a:lvl2pPr>
            <a:lvl3pPr marL="914316" indent="0">
              <a:buNone/>
              <a:defRPr sz="1600">
                <a:solidFill>
                  <a:schemeClr val="tx1">
                    <a:tint val="75000"/>
                  </a:schemeClr>
                </a:solidFill>
              </a:defRPr>
            </a:lvl3pPr>
            <a:lvl4pPr marL="1371476" indent="0">
              <a:buNone/>
              <a:defRPr sz="1400">
                <a:solidFill>
                  <a:schemeClr val="tx1">
                    <a:tint val="75000"/>
                  </a:schemeClr>
                </a:solidFill>
              </a:defRPr>
            </a:lvl4pPr>
            <a:lvl5pPr marL="1828634" indent="0">
              <a:buNone/>
              <a:defRPr sz="1400">
                <a:solidFill>
                  <a:schemeClr val="tx1">
                    <a:tint val="75000"/>
                  </a:schemeClr>
                </a:solidFill>
              </a:defRPr>
            </a:lvl5pPr>
            <a:lvl6pPr marL="2285792" indent="0">
              <a:buNone/>
              <a:defRPr sz="1400">
                <a:solidFill>
                  <a:schemeClr val="tx1">
                    <a:tint val="75000"/>
                  </a:schemeClr>
                </a:solidFill>
              </a:defRPr>
            </a:lvl6pPr>
            <a:lvl7pPr marL="2742950" indent="0">
              <a:buNone/>
              <a:defRPr sz="1400">
                <a:solidFill>
                  <a:schemeClr val="tx1">
                    <a:tint val="75000"/>
                  </a:schemeClr>
                </a:solidFill>
              </a:defRPr>
            </a:lvl7pPr>
            <a:lvl8pPr marL="3200108" indent="0">
              <a:buNone/>
              <a:defRPr sz="1400">
                <a:solidFill>
                  <a:schemeClr val="tx1">
                    <a:tint val="75000"/>
                  </a:schemeClr>
                </a:solidFill>
              </a:defRPr>
            </a:lvl8pPr>
            <a:lvl9pPr marL="365726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2CC223E-02E4-460A-970D-6F69A5C0EBB7}"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8B0135A-488D-4482-8C2C-C2F181C7FA7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3778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EFCE3806-680D-49DC-8D25-8F514A9D9C14}"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F4BF24B-81ED-44A6-81DA-875242A49C3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47800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58" indent="0">
              <a:buNone/>
              <a:defRPr sz="2000" b="1"/>
            </a:lvl2pPr>
            <a:lvl3pPr marL="914316" indent="0">
              <a:buNone/>
              <a:defRPr sz="1800" b="1"/>
            </a:lvl3pPr>
            <a:lvl4pPr marL="1371476" indent="0">
              <a:buNone/>
              <a:defRPr sz="1600" b="1"/>
            </a:lvl4pPr>
            <a:lvl5pPr marL="1828634" indent="0">
              <a:buNone/>
              <a:defRPr sz="1600" b="1"/>
            </a:lvl5pPr>
            <a:lvl6pPr marL="2285792" indent="0">
              <a:buNone/>
              <a:defRPr sz="1600" b="1"/>
            </a:lvl6pPr>
            <a:lvl7pPr marL="2742950" indent="0">
              <a:buNone/>
              <a:defRPr sz="1600" b="1"/>
            </a:lvl7pPr>
            <a:lvl8pPr marL="3200108" indent="0">
              <a:buNone/>
              <a:defRPr sz="1600" b="1"/>
            </a:lvl8pPr>
            <a:lvl9pPr marL="365726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8" indent="0">
              <a:buNone/>
              <a:defRPr sz="2000" b="1"/>
            </a:lvl2pPr>
            <a:lvl3pPr marL="914316" indent="0">
              <a:buNone/>
              <a:defRPr sz="1800" b="1"/>
            </a:lvl3pPr>
            <a:lvl4pPr marL="1371476" indent="0">
              <a:buNone/>
              <a:defRPr sz="1600" b="1"/>
            </a:lvl4pPr>
            <a:lvl5pPr marL="1828634" indent="0">
              <a:buNone/>
              <a:defRPr sz="1600" b="1"/>
            </a:lvl5pPr>
            <a:lvl6pPr marL="2285792" indent="0">
              <a:buNone/>
              <a:defRPr sz="1600" b="1"/>
            </a:lvl6pPr>
            <a:lvl7pPr marL="2742950" indent="0">
              <a:buNone/>
              <a:defRPr sz="1600" b="1"/>
            </a:lvl7pPr>
            <a:lvl8pPr marL="3200108" indent="0">
              <a:buNone/>
              <a:defRPr sz="1600" b="1"/>
            </a:lvl8pPr>
            <a:lvl9pPr marL="365726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F9621505-7622-4869-8BB2-2DE88DFD9A63}"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C1CD9165-28DB-4414-A29F-752E98E701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26231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4ECD984-4062-439F-AD06-6366321AC468}"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0333409-8A4B-4FB9-B2DF-56960F437F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3512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33DD67A-7445-4F1D-A0A0-0F7BDA55A078}"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9DA8C6B2-1B4C-4A16-AEDE-8A0F92AD363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24917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98" y="27316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58" indent="0">
              <a:buNone/>
              <a:defRPr sz="1200"/>
            </a:lvl2pPr>
            <a:lvl3pPr marL="914316" indent="0">
              <a:buNone/>
              <a:defRPr sz="1000"/>
            </a:lvl3pPr>
            <a:lvl4pPr marL="1371476" indent="0">
              <a:buNone/>
              <a:defRPr sz="900"/>
            </a:lvl4pPr>
            <a:lvl5pPr marL="1828634" indent="0">
              <a:buNone/>
              <a:defRPr sz="900"/>
            </a:lvl5pPr>
            <a:lvl6pPr marL="2285792" indent="0">
              <a:buNone/>
              <a:defRPr sz="900"/>
            </a:lvl6pPr>
            <a:lvl7pPr marL="2742950" indent="0">
              <a:buNone/>
              <a:defRPr sz="900"/>
            </a:lvl7pPr>
            <a:lvl8pPr marL="3200108" indent="0">
              <a:buNone/>
              <a:defRPr sz="900"/>
            </a:lvl8pPr>
            <a:lvl9pPr marL="365726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F265AE39-3B3F-438A-9AA3-26C7014A2778}"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C6ECE55-C19D-48E0-ADA9-DCA1B0DFC0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6836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AAAF3D5-6AD7-4067-890F-3BFDE2C6EBEC}"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715097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50" y="612775"/>
            <a:ext cx="5943600" cy="4114800"/>
          </a:xfrm>
        </p:spPr>
        <p:txBody>
          <a:bodyPr rtlCol="0">
            <a:normAutofit/>
          </a:bodyPr>
          <a:lstStyle>
            <a:lvl1pPr marL="0" indent="0">
              <a:buNone/>
              <a:defRPr sz="3200"/>
            </a:lvl1pPr>
            <a:lvl2pPr marL="457158" indent="0">
              <a:buNone/>
              <a:defRPr sz="2800"/>
            </a:lvl2pPr>
            <a:lvl3pPr marL="914316" indent="0">
              <a:buNone/>
              <a:defRPr sz="2400"/>
            </a:lvl3pPr>
            <a:lvl4pPr marL="1371476" indent="0">
              <a:buNone/>
              <a:defRPr sz="2000"/>
            </a:lvl4pPr>
            <a:lvl5pPr marL="1828634" indent="0">
              <a:buNone/>
              <a:defRPr sz="2000"/>
            </a:lvl5pPr>
            <a:lvl6pPr marL="2285792" indent="0">
              <a:buNone/>
              <a:defRPr sz="2000"/>
            </a:lvl6pPr>
            <a:lvl7pPr marL="2742950" indent="0">
              <a:buNone/>
              <a:defRPr sz="2000"/>
            </a:lvl7pPr>
            <a:lvl8pPr marL="3200108" indent="0">
              <a:buNone/>
              <a:defRPr sz="2000"/>
            </a:lvl8pPr>
            <a:lvl9pPr marL="365726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0" y="5367340"/>
            <a:ext cx="5943600" cy="804862"/>
          </a:xfrm>
        </p:spPr>
        <p:txBody>
          <a:bodyPr/>
          <a:lstStyle>
            <a:lvl1pPr marL="0" indent="0">
              <a:buNone/>
              <a:defRPr sz="1400"/>
            </a:lvl1pPr>
            <a:lvl2pPr marL="457158" indent="0">
              <a:buNone/>
              <a:defRPr sz="1200"/>
            </a:lvl2pPr>
            <a:lvl3pPr marL="914316" indent="0">
              <a:buNone/>
              <a:defRPr sz="1000"/>
            </a:lvl3pPr>
            <a:lvl4pPr marL="1371476" indent="0">
              <a:buNone/>
              <a:defRPr sz="900"/>
            </a:lvl4pPr>
            <a:lvl5pPr marL="1828634" indent="0">
              <a:buNone/>
              <a:defRPr sz="900"/>
            </a:lvl5pPr>
            <a:lvl6pPr marL="2285792" indent="0">
              <a:buNone/>
              <a:defRPr sz="900"/>
            </a:lvl6pPr>
            <a:lvl7pPr marL="2742950" indent="0">
              <a:buNone/>
              <a:defRPr sz="900"/>
            </a:lvl7pPr>
            <a:lvl8pPr marL="3200108" indent="0">
              <a:buNone/>
              <a:defRPr sz="900"/>
            </a:lvl8pPr>
            <a:lvl9pPr marL="365726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631BA2B-B057-46F1-8675-99588CC50D72}"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5A0E543-1EB0-4B78-A80E-584FDF3BFBE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91682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5C663FD-B92E-44DB-A1CE-56E1F6F71243}"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145C93-D0E5-4ABA-BFF6-C9C01880C77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42189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75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752"/>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5EE545C-EB3B-4BD9-BADF-666DDF0DD268}"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376940E-96CC-4CFA-8858-A6EBD4B99A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51476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AFAC67-284D-44C1-8E76-57485CF9C3A1}"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507600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534BF5-1C5C-476F-81F9-10F58F8DA9AF}"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3984925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B3D5C70-045E-4044-8F79-D6D7754DF647}"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345788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979E65-BF9E-4DA3-A7CE-21805F3A8DBF}" type="datetime1">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636026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5AB7098-E9B0-4864-ACD4-73135AC88017}" type="datetime1">
              <a:rPr kumimoji="1" lang="ja-JP" altLang="en-US" smtClean="0"/>
              <a:t>2019/5/16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54061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AC5379F-CF32-47BC-BACE-CAF6E941059C}" type="datetime1">
              <a:rPr kumimoji="1" lang="ja-JP" altLang="en-US" smtClean="0"/>
              <a:t>2019/5/16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07053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84305-735E-43E8-8E26-988682EF5BF5}" type="datetime1">
              <a:rPr kumimoji="1" lang="ja-JP" altLang="en-US" smtClean="0"/>
              <a:t>2019/5/16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04229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46BBAC-7FA7-496E-A0B9-2362A4384FD2}"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582598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272F201-0214-47AF-96BD-C2577A4C5381}" type="datetime1">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575667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992D3E-1D4B-404B-B8D4-B855511EC624}" type="datetime1">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7911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C452FF-BA9E-4A45-8BCF-4ED76BB12163}"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147063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F14B75-ED89-4F7C-A909-F7FA6278925F}" type="datetime1">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401345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4FAA709-B2F3-4BD8-AF4D-53CA3C67FB56}" type="datetime1">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21694210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0105EB-F13B-4FE4-A9DA-2C2D87FFB660}" type="datetime1">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674444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541981-C35E-4310-B2C3-8A1C0FDE9A00}" type="datetime1">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13483882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EFE636-3B82-4CA4-AEB1-BE190BAD6170}" type="datetime1">
              <a:rPr kumimoji="1" lang="ja-JP" altLang="en-US" smtClean="0"/>
              <a:t>2019/5/16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2858779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ECAA5B9-C230-4353-8731-33871779E729}" type="datetime1">
              <a:rPr kumimoji="1" lang="ja-JP" altLang="en-US" smtClean="0"/>
              <a:t>2019/5/16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1067683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3EB5F37-5D9D-462B-8A6C-1743A6DCC1E5}" type="datetime1">
              <a:rPr kumimoji="1" lang="ja-JP" altLang="en-US" smtClean="0"/>
              <a:t>2019/5/16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137577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BEDBD89-00A9-43BF-8980-E2B4FF4928DF}" type="datetime1">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651529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6FCB6-2DF3-404C-A4F6-AD74E6895A6E}" type="datetime1">
              <a:rPr kumimoji="1" lang="ja-JP" altLang="en-US" smtClean="0"/>
              <a:t>2019/5/16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1811440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3F0D13B-45D8-46FE-AB96-7983990D5B74}" type="datetime1">
              <a:rPr kumimoji="1" lang="ja-JP" altLang="en-US" smtClean="0"/>
              <a:t>2019/5/16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39361960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F85FA5-4BA8-4A0A-972C-649CD52D1A6C}" type="datetime1">
              <a:rPr kumimoji="1" lang="ja-JP" altLang="en-US" smtClean="0"/>
              <a:t>2019/5/16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1607686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8D228B-35F6-4723-ABF3-23642E8226D1}" type="datetime1">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1933439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0CC047-3B04-47BB-BC76-4382D057282B}" type="datetime1">
              <a:rPr kumimoji="1" lang="ja-JP" altLang="en-US" smtClean="0"/>
              <a:t>2019/5/16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797835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119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58" indent="0" algn="ctr">
              <a:buNone/>
              <a:defRPr>
                <a:solidFill>
                  <a:schemeClr val="tx1">
                    <a:tint val="75000"/>
                  </a:schemeClr>
                </a:solidFill>
              </a:defRPr>
            </a:lvl2pPr>
            <a:lvl3pPr marL="914316" indent="0" algn="ctr">
              <a:buNone/>
              <a:defRPr>
                <a:solidFill>
                  <a:schemeClr val="tx1">
                    <a:tint val="75000"/>
                  </a:schemeClr>
                </a:solidFill>
              </a:defRPr>
            </a:lvl3pPr>
            <a:lvl4pPr marL="1371476" indent="0" algn="ctr">
              <a:buNone/>
              <a:defRPr>
                <a:solidFill>
                  <a:schemeClr val="tx1">
                    <a:tint val="75000"/>
                  </a:schemeClr>
                </a:solidFill>
              </a:defRPr>
            </a:lvl4pPr>
            <a:lvl5pPr marL="1828634" indent="0" algn="ctr">
              <a:buNone/>
              <a:defRPr>
                <a:solidFill>
                  <a:schemeClr val="tx1">
                    <a:tint val="75000"/>
                  </a:schemeClr>
                </a:solidFill>
              </a:defRPr>
            </a:lvl5pPr>
            <a:lvl6pPr marL="2285792" indent="0" algn="ctr">
              <a:buNone/>
              <a:defRPr>
                <a:solidFill>
                  <a:schemeClr val="tx1">
                    <a:tint val="75000"/>
                  </a:schemeClr>
                </a:solidFill>
              </a:defRPr>
            </a:lvl6pPr>
            <a:lvl7pPr marL="2742950" indent="0" algn="ctr">
              <a:buNone/>
              <a:defRPr>
                <a:solidFill>
                  <a:schemeClr val="tx1">
                    <a:tint val="75000"/>
                  </a:schemeClr>
                </a:solidFill>
              </a:defRPr>
            </a:lvl7pPr>
            <a:lvl8pPr marL="3200108" indent="0" algn="ctr">
              <a:buNone/>
              <a:defRPr>
                <a:solidFill>
                  <a:schemeClr val="tx1">
                    <a:tint val="75000"/>
                  </a:schemeClr>
                </a:solidFill>
              </a:defRPr>
            </a:lvl8pPr>
            <a:lvl9pPr marL="365726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7ECBEAF1-A1FB-4669-A336-291D302A3B7A}"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869D5C-CA32-4FDF-9C37-7D7548C3F00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271935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EFB2A2B2-9F3D-4449-8112-A6D14CF8DFC3}"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3EE8013-0A7F-44B1-A608-91220713AF0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42196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7673"/>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57158" indent="0">
              <a:buNone/>
              <a:defRPr sz="1800">
                <a:solidFill>
                  <a:schemeClr val="tx1">
                    <a:tint val="75000"/>
                  </a:schemeClr>
                </a:solidFill>
              </a:defRPr>
            </a:lvl2pPr>
            <a:lvl3pPr marL="914316" indent="0">
              <a:buNone/>
              <a:defRPr sz="1600">
                <a:solidFill>
                  <a:schemeClr val="tx1">
                    <a:tint val="75000"/>
                  </a:schemeClr>
                </a:solidFill>
              </a:defRPr>
            </a:lvl3pPr>
            <a:lvl4pPr marL="1371476" indent="0">
              <a:buNone/>
              <a:defRPr sz="1400">
                <a:solidFill>
                  <a:schemeClr val="tx1">
                    <a:tint val="75000"/>
                  </a:schemeClr>
                </a:solidFill>
              </a:defRPr>
            </a:lvl4pPr>
            <a:lvl5pPr marL="1828634" indent="0">
              <a:buNone/>
              <a:defRPr sz="1400">
                <a:solidFill>
                  <a:schemeClr val="tx1">
                    <a:tint val="75000"/>
                  </a:schemeClr>
                </a:solidFill>
              </a:defRPr>
            </a:lvl5pPr>
            <a:lvl6pPr marL="2285792" indent="0">
              <a:buNone/>
              <a:defRPr sz="1400">
                <a:solidFill>
                  <a:schemeClr val="tx1">
                    <a:tint val="75000"/>
                  </a:schemeClr>
                </a:solidFill>
              </a:defRPr>
            </a:lvl6pPr>
            <a:lvl7pPr marL="2742950" indent="0">
              <a:buNone/>
              <a:defRPr sz="1400">
                <a:solidFill>
                  <a:schemeClr val="tx1">
                    <a:tint val="75000"/>
                  </a:schemeClr>
                </a:solidFill>
              </a:defRPr>
            </a:lvl7pPr>
            <a:lvl8pPr marL="3200108" indent="0">
              <a:buNone/>
              <a:defRPr sz="1400">
                <a:solidFill>
                  <a:schemeClr val="tx1">
                    <a:tint val="75000"/>
                  </a:schemeClr>
                </a:solidFill>
              </a:defRPr>
            </a:lvl8pPr>
            <a:lvl9pPr marL="365726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232C805-C9B5-48D1-8C86-9D6E6C689624}"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8B0135A-488D-4482-8C2C-C2F181C7FA7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4327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5"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659B9177-190D-4CBC-A408-A7AB0F9F5BD8}"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4F4BF24B-81ED-44A6-81DA-875242A49C3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55980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158" indent="0">
              <a:buNone/>
              <a:defRPr sz="2000" b="1"/>
            </a:lvl2pPr>
            <a:lvl3pPr marL="914316" indent="0">
              <a:buNone/>
              <a:defRPr sz="1800" b="1"/>
            </a:lvl3pPr>
            <a:lvl4pPr marL="1371476" indent="0">
              <a:buNone/>
              <a:defRPr sz="1600" b="1"/>
            </a:lvl4pPr>
            <a:lvl5pPr marL="1828634" indent="0">
              <a:buNone/>
              <a:defRPr sz="1600" b="1"/>
            </a:lvl5pPr>
            <a:lvl6pPr marL="2285792" indent="0">
              <a:buNone/>
              <a:defRPr sz="1600" b="1"/>
            </a:lvl6pPr>
            <a:lvl7pPr marL="2742950" indent="0">
              <a:buNone/>
              <a:defRPr sz="1600" b="1"/>
            </a:lvl7pPr>
            <a:lvl8pPr marL="3200108" indent="0">
              <a:buNone/>
              <a:defRPr sz="1600" b="1"/>
            </a:lvl8pPr>
            <a:lvl9pPr marL="365726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158" indent="0">
              <a:buNone/>
              <a:defRPr sz="2000" b="1"/>
            </a:lvl2pPr>
            <a:lvl3pPr marL="914316" indent="0">
              <a:buNone/>
              <a:defRPr sz="1800" b="1"/>
            </a:lvl3pPr>
            <a:lvl4pPr marL="1371476" indent="0">
              <a:buNone/>
              <a:defRPr sz="1600" b="1"/>
            </a:lvl4pPr>
            <a:lvl5pPr marL="1828634" indent="0">
              <a:buNone/>
              <a:defRPr sz="1600" b="1"/>
            </a:lvl5pPr>
            <a:lvl6pPr marL="2285792" indent="0">
              <a:buNone/>
              <a:defRPr sz="1600" b="1"/>
            </a:lvl6pPr>
            <a:lvl7pPr marL="2742950" indent="0">
              <a:buNone/>
              <a:defRPr sz="1600" b="1"/>
            </a:lvl7pPr>
            <a:lvl8pPr marL="3200108" indent="0">
              <a:buNone/>
              <a:defRPr sz="1600" b="1"/>
            </a:lvl8pPr>
            <a:lvl9pPr marL="365726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8974422-683D-49A6-9A37-F1F3164BD6AF}"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C1CD9165-28DB-4414-A29F-752E98E701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80276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EF7707E-CDF8-4870-91E0-5BD835A6E137}" type="datetime1">
              <a:rPr kumimoji="1" lang="ja-JP" altLang="en-US" smtClean="0"/>
              <a:t>2019/5/16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4252667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84404DB-DB67-4481-9317-50970948E8CF}"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0333409-8A4B-4FB9-B2DF-56960F437F3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30941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C03E88AA-6F86-4D2B-8552-B78D53096240}"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9DA8C6B2-1B4C-4A16-AEDE-8A0F92AD363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826534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98" y="273166"/>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7158" indent="0">
              <a:buNone/>
              <a:defRPr sz="1200"/>
            </a:lvl2pPr>
            <a:lvl3pPr marL="914316" indent="0">
              <a:buNone/>
              <a:defRPr sz="1000"/>
            </a:lvl3pPr>
            <a:lvl4pPr marL="1371476" indent="0">
              <a:buNone/>
              <a:defRPr sz="900"/>
            </a:lvl4pPr>
            <a:lvl5pPr marL="1828634" indent="0">
              <a:buNone/>
              <a:defRPr sz="900"/>
            </a:lvl5pPr>
            <a:lvl6pPr marL="2285792" indent="0">
              <a:buNone/>
              <a:defRPr sz="900"/>
            </a:lvl6pPr>
            <a:lvl7pPr marL="2742950" indent="0">
              <a:buNone/>
              <a:defRPr sz="900"/>
            </a:lvl7pPr>
            <a:lvl8pPr marL="3200108" indent="0">
              <a:buNone/>
              <a:defRPr sz="900"/>
            </a:lvl8pPr>
            <a:lvl9pPr marL="365726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BB19F05-1DD9-45EC-8721-5E6835D8542C}"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8C6ECE55-C19D-48E0-ADA9-DCA1B0DFC0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61023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50"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50" y="612775"/>
            <a:ext cx="5943600" cy="4114800"/>
          </a:xfrm>
        </p:spPr>
        <p:txBody>
          <a:bodyPr rtlCol="0">
            <a:normAutofit/>
          </a:bodyPr>
          <a:lstStyle>
            <a:lvl1pPr marL="0" indent="0">
              <a:buNone/>
              <a:defRPr sz="3200"/>
            </a:lvl1pPr>
            <a:lvl2pPr marL="457158" indent="0">
              <a:buNone/>
              <a:defRPr sz="2800"/>
            </a:lvl2pPr>
            <a:lvl3pPr marL="914316" indent="0">
              <a:buNone/>
              <a:defRPr sz="2400"/>
            </a:lvl3pPr>
            <a:lvl4pPr marL="1371476" indent="0">
              <a:buNone/>
              <a:defRPr sz="2000"/>
            </a:lvl4pPr>
            <a:lvl5pPr marL="1828634" indent="0">
              <a:buNone/>
              <a:defRPr sz="2000"/>
            </a:lvl5pPr>
            <a:lvl6pPr marL="2285792" indent="0">
              <a:buNone/>
              <a:defRPr sz="2000"/>
            </a:lvl6pPr>
            <a:lvl7pPr marL="2742950" indent="0">
              <a:buNone/>
              <a:defRPr sz="2000"/>
            </a:lvl7pPr>
            <a:lvl8pPr marL="3200108" indent="0">
              <a:buNone/>
              <a:defRPr sz="2000"/>
            </a:lvl8pPr>
            <a:lvl9pPr marL="365726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50" y="5367340"/>
            <a:ext cx="5943600" cy="804862"/>
          </a:xfrm>
        </p:spPr>
        <p:txBody>
          <a:bodyPr/>
          <a:lstStyle>
            <a:lvl1pPr marL="0" indent="0">
              <a:buNone/>
              <a:defRPr sz="1400"/>
            </a:lvl1pPr>
            <a:lvl2pPr marL="457158" indent="0">
              <a:buNone/>
              <a:defRPr sz="1200"/>
            </a:lvl2pPr>
            <a:lvl3pPr marL="914316" indent="0">
              <a:buNone/>
              <a:defRPr sz="1000"/>
            </a:lvl3pPr>
            <a:lvl4pPr marL="1371476" indent="0">
              <a:buNone/>
              <a:defRPr sz="900"/>
            </a:lvl4pPr>
            <a:lvl5pPr marL="1828634" indent="0">
              <a:buNone/>
              <a:defRPr sz="900"/>
            </a:lvl5pPr>
            <a:lvl6pPr marL="2285792" indent="0">
              <a:buNone/>
              <a:defRPr sz="900"/>
            </a:lvl6pPr>
            <a:lvl7pPr marL="2742950" indent="0">
              <a:buNone/>
              <a:defRPr sz="900"/>
            </a:lvl7pPr>
            <a:lvl8pPr marL="3200108" indent="0">
              <a:buNone/>
              <a:defRPr sz="900"/>
            </a:lvl8pPr>
            <a:lvl9pPr marL="365726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6767B03-4456-4BED-B7B4-424DD2D64235}"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55A0E543-1EB0-4B78-A80E-584FDF3BFBE7}"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8794637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5E60C2E-0B5B-4884-9DB5-84853A79F85B}"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89145C93-D0E5-4ABA-BFF6-C9C01880C77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97478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752"/>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752"/>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96DE5D5-5D4B-48D1-8A2E-D3CC78C8D2AF}"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4376940E-96CC-4CFA-8858-A6EBD4B99AC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114587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D620BC9-8E2A-4D1D-B1D6-ED428A3E03C7}"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0321798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FBF3900-BC63-48E8-AB73-9023150F8C65}"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37593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4BA3D88-BC52-41B9-93CC-5B19C81C95AE}"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592077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1AD23C-D43F-41A1-91B0-45B868EB7D69}" type="datetime1">
              <a:rPr kumimoji="1" lang="ja-JP" altLang="en-US" smtClean="0"/>
              <a:t>2019/5/16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67012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78C5FE-C3BE-4DD2-9842-E8C9238F80F1}" type="datetime1">
              <a:rPr kumimoji="1" lang="ja-JP" altLang="en-US" smtClean="0"/>
              <a:t>2019/5/16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3682688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7999C1A-D494-43BC-88CD-DDEC694E8F61}" type="datetime1">
              <a:rPr kumimoji="1" lang="ja-JP" altLang="en-US" smtClean="0"/>
              <a:t>2019/5/16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07921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02D6242-8EBC-43EF-A7B5-F54E4058B9C5}" type="datetime1">
              <a:rPr kumimoji="1" lang="ja-JP" altLang="en-US" smtClean="0"/>
              <a:t>2019/5/16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549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D58A30-AF39-4893-94C0-0CB1B17F9567}" type="datetime1">
              <a:rPr kumimoji="1" lang="ja-JP" altLang="en-US" smtClean="0"/>
              <a:t>2019/5/16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869663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0799406-08DF-40A2-9AAC-5C531C964ABD}" type="datetime1">
              <a:rPr kumimoji="1" lang="ja-JP" altLang="en-US" smtClean="0"/>
              <a:t>2019/5/16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6471841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r>
              <a:rPr kumimoji="1" lang="ja-JP" altLang="en-US"/>
              <a:t>図を追加</a:t>
            </a:r>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EA904D-501F-44B1-ACD7-424711497863}" type="datetime1">
              <a:rPr kumimoji="1" lang="ja-JP" altLang="en-US" smtClean="0"/>
              <a:t>2019/5/16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5793645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D45CE3-138E-4CA9-90E5-B928D0C4158D}"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186244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1269CC4-A560-4FC8-8EA8-B3BE2D2C9528}"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362215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94"/>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6CC1AE6-07C8-4482-9D13-A0E58CFC5C56}"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25628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55693CC-7B99-43B1-92D1-D7D90B52FBB8}"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42715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9"/>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4C6EE9-A097-4E33-9A38-85F6DFDE2327}"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617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AC7F9-1E7D-4CA6-8D4E-604E04652A4E}" type="datetime1">
              <a:rPr kumimoji="1" lang="ja-JP" altLang="en-US" smtClean="0"/>
              <a:t>2019/5/16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8678324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AE9F119-00AC-4CD5-8E7E-15A6E9FE2528}"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77693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D5291E9-706E-4813-8209-022AD1E359A0}"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8887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E0EAD78-FBF6-4638-BA7A-9A71875D3181}"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58674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0731880-6A66-492F-A0B4-7DCAE17D441E}"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446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3DD89B6-E380-40B6-BF3F-89EF088B6F78}"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13162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01E9AF7-05AD-4304-AC64-BEFAA4E92B6D}"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40141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3389FA1-E053-4B9B-A663-E685223F9D4B}"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57100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8"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3DE871-C9F2-4465-ADFA-5810D7D5E461}"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85297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743084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3561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BFE0297-2FD7-4F5C-8892-A0C8C7D09CD3}" type="datetime1">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34894763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68645240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0501718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0514787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41204717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9462884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7730280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1743147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1273731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226566-286B-425C-948D-DE81C9E56719}" type="datetimeFigureOut">
              <a:rPr kumimoji="1" lang="ja-JP" altLang="en-US" smtClean="0"/>
              <a:t>2019/5/16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990123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118CC11-A6A9-4A6F-9C79-EC39DD29520F}"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130067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224D1E-86C3-4C74-83F0-8C0DD675E590}" type="datetime1">
              <a:rPr kumimoji="1" lang="ja-JP" altLang="en-US" smtClean="0"/>
              <a:t>2019/5/16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834808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03E5393-579F-41C5-B59E-481456771B74}"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22293763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248DC1-5D5A-4A49-A9C5-0C7DAB5F2918}"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2146665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E38562-4C82-41B9-98A9-06AFAD9E466F}" type="datetime1">
              <a:rPr kumimoji="1" lang="ja-JP" altLang="en-US" smtClean="0"/>
              <a:t>2019/5/16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26145577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2988AC3-D622-4E99-9694-D5EF587F811A}" type="datetime1">
              <a:rPr kumimoji="1" lang="ja-JP" altLang="en-US" smtClean="0"/>
              <a:t>2019/5/16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31923345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0DED460-B6CB-407E-8A16-F071B6EFF337}" type="datetime1">
              <a:rPr kumimoji="1" lang="ja-JP" altLang="en-US" smtClean="0"/>
              <a:t>2019/5/16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10107406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5D9144F-04DF-4AC4-ACC6-E5E16597DB1C}" type="datetime1">
              <a:rPr kumimoji="1" lang="ja-JP" altLang="en-US" smtClean="0"/>
              <a:t>2019/5/16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32316246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6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B2A0D6-F21A-4323-AB7A-0434398BD1A3}" type="datetime1">
              <a:rPr kumimoji="1" lang="ja-JP" altLang="en-US" smtClean="0"/>
              <a:t>2019/5/16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25939979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1703275-9F58-456E-93E1-DB31550B1154}" type="datetime1">
              <a:rPr kumimoji="1" lang="ja-JP" altLang="en-US" smtClean="0"/>
              <a:t>2019/5/16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28958455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661D7D9-00B7-4049-A860-DBAB5A2A129B}"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32809006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53"/>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8" y="274653"/>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85CD03-C76A-459E-8E14-CA4860DE374E}" type="datetime1">
              <a:rPr kumimoji="1" lang="ja-JP" altLang="en-US" smtClean="0"/>
              <a:t>2019/5/16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1317471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50593-6B95-42F4-B68D-3B8315F0EF6E}" type="datetime1">
              <a:rPr kumimoji="1" lang="ja-JP" altLang="en-US" smtClean="0"/>
              <a:t>2019/5/16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998635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26566-286B-425C-948D-DE81C9E56719}" type="datetimeFigureOut">
              <a:rPr kumimoji="1" lang="ja-JP" altLang="en-US" smtClean="0"/>
              <a:t>2019/5/16</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364683336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7121"/>
            <a:ext cx="2311400" cy="365125"/>
          </a:xfrm>
          <a:prstGeom prst="rect">
            <a:avLst/>
          </a:prstGeom>
        </p:spPr>
        <p:txBody>
          <a:bodyPr vert="horz" lIns="91432" tIns="45716" rIns="91432" bIns="45716"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9471301-4693-44F7-BA40-03B8BC6D800C}"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4" y="6357121"/>
            <a:ext cx="3136900" cy="365125"/>
          </a:xfrm>
          <a:prstGeom prst="rect">
            <a:avLst/>
          </a:prstGeom>
        </p:spPr>
        <p:txBody>
          <a:bodyPr vert="horz" lIns="91432" tIns="45716" rIns="91432" bIns="45716"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5" y="6357121"/>
            <a:ext cx="2311400" cy="365125"/>
          </a:xfrm>
          <a:prstGeom prst="rect">
            <a:avLst/>
          </a:prstGeom>
        </p:spPr>
        <p:txBody>
          <a:bodyPr vert="horz" lIns="91432" tIns="45716" rIns="91432" bIns="45716"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642F077-4320-4712-B120-A241E99A191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297340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58" algn="ctr" rtl="0" fontAlgn="base">
        <a:spcBef>
          <a:spcPct val="0"/>
        </a:spcBef>
        <a:spcAft>
          <a:spcPct val="0"/>
        </a:spcAft>
        <a:defRPr kumimoji="1" sz="4400">
          <a:solidFill>
            <a:schemeClr val="tx1"/>
          </a:solidFill>
          <a:latin typeface="Calibri" pitchFamily="34" charset="0"/>
          <a:ea typeface="ＭＳ Ｐゴシック" charset="-128"/>
        </a:defRPr>
      </a:lvl6pPr>
      <a:lvl7pPr marL="914316" algn="ctr" rtl="0" fontAlgn="base">
        <a:spcBef>
          <a:spcPct val="0"/>
        </a:spcBef>
        <a:spcAft>
          <a:spcPct val="0"/>
        </a:spcAft>
        <a:defRPr kumimoji="1" sz="4400">
          <a:solidFill>
            <a:schemeClr val="tx1"/>
          </a:solidFill>
          <a:latin typeface="Calibri" pitchFamily="34" charset="0"/>
          <a:ea typeface="ＭＳ Ｐゴシック" charset="-128"/>
        </a:defRPr>
      </a:lvl7pPr>
      <a:lvl8pPr marL="1371476" algn="ctr" rtl="0" fontAlgn="base">
        <a:spcBef>
          <a:spcPct val="0"/>
        </a:spcBef>
        <a:spcAft>
          <a:spcPct val="0"/>
        </a:spcAft>
        <a:defRPr kumimoji="1" sz="4400">
          <a:solidFill>
            <a:schemeClr val="tx1"/>
          </a:solidFill>
          <a:latin typeface="Calibri" pitchFamily="34" charset="0"/>
          <a:ea typeface="ＭＳ Ｐゴシック" charset="-128"/>
        </a:defRPr>
      </a:lvl8pPr>
      <a:lvl9pPr marL="182863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9" indent="-342869"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882" indent="-285724"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896" indent="-228579"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054" indent="-228579"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212" indent="-228579"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29" indent="-228579" algn="l" defTabSz="91431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88" indent="-228579" algn="l" defTabSz="91431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46" indent="-228579" algn="l" defTabSz="91431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6" rtl="0" eaLnBrk="1" latinLnBrk="0" hangingPunct="1">
        <a:defRPr kumimoji="1" sz="1800" kern="1200">
          <a:solidFill>
            <a:schemeClr val="tx1"/>
          </a:solidFill>
          <a:latin typeface="+mn-lt"/>
          <a:ea typeface="+mn-ea"/>
          <a:cs typeface="+mn-cs"/>
        </a:defRPr>
      </a:lvl1pPr>
      <a:lvl2pPr marL="457158" algn="l" defTabSz="914316" rtl="0" eaLnBrk="1" latinLnBrk="0" hangingPunct="1">
        <a:defRPr kumimoji="1" sz="1800" kern="1200">
          <a:solidFill>
            <a:schemeClr val="tx1"/>
          </a:solidFill>
          <a:latin typeface="+mn-lt"/>
          <a:ea typeface="+mn-ea"/>
          <a:cs typeface="+mn-cs"/>
        </a:defRPr>
      </a:lvl2pPr>
      <a:lvl3pPr marL="914316" algn="l" defTabSz="914316" rtl="0" eaLnBrk="1" latinLnBrk="0" hangingPunct="1">
        <a:defRPr kumimoji="1" sz="1800" kern="1200">
          <a:solidFill>
            <a:schemeClr val="tx1"/>
          </a:solidFill>
          <a:latin typeface="+mn-lt"/>
          <a:ea typeface="+mn-ea"/>
          <a:cs typeface="+mn-cs"/>
        </a:defRPr>
      </a:lvl3pPr>
      <a:lvl4pPr marL="1371476" algn="l" defTabSz="914316" rtl="0" eaLnBrk="1" latinLnBrk="0" hangingPunct="1">
        <a:defRPr kumimoji="1" sz="1800" kern="1200">
          <a:solidFill>
            <a:schemeClr val="tx1"/>
          </a:solidFill>
          <a:latin typeface="+mn-lt"/>
          <a:ea typeface="+mn-ea"/>
          <a:cs typeface="+mn-cs"/>
        </a:defRPr>
      </a:lvl4pPr>
      <a:lvl5pPr marL="1828634" algn="l" defTabSz="914316" rtl="0" eaLnBrk="1" latinLnBrk="0" hangingPunct="1">
        <a:defRPr kumimoji="1" sz="1800" kern="1200">
          <a:solidFill>
            <a:schemeClr val="tx1"/>
          </a:solidFill>
          <a:latin typeface="+mn-lt"/>
          <a:ea typeface="+mn-ea"/>
          <a:cs typeface="+mn-cs"/>
        </a:defRPr>
      </a:lvl5pPr>
      <a:lvl6pPr marL="2285792" algn="l" defTabSz="914316" rtl="0" eaLnBrk="1" latinLnBrk="0" hangingPunct="1">
        <a:defRPr kumimoji="1" sz="1800" kern="1200">
          <a:solidFill>
            <a:schemeClr val="tx1"/>
          </a:solidFill>
          <a:latin typeface="+mn-lt"/>
          <a:ea typeface="+mn-ea"/>
          <a:cs typeface="+mn-cs"/>
        </a:defRPr>
      </a:lvl6pPr>
      <a:lvl7pPr marL="2742950" algn="l" defTabSz="914316" rtl="0" eaLnBrk="1" latinLnBrk="0" hangingPunct="1">
        <a:defRPr kumimoji="1" sz="1800" kern="1200">
          <a:solidFill>
            <a:schemeClr val="tx1"/>
          </a:solidFill>
          <a:latin typeface="+mn-lt"/>
          <a:ea typeface="+mn-ea"/>
          <a:cs typeface="+mn-cs"/>
        </a:defRPr>
      </a:lvl7pPr>
      <a:lvl8pPr marL="3200108" algn="l" defTabSz="914316" rtl="0" eaLnBrk="1" latinLnBrk="0" hangingPunct="1">
        <a:defRPr kumimoji="1" sz="1800" kern="1200">
          <a:solidFill>
            <a:schemeClr val="tx1"/>
          </a:solidFill>
          <a:latin typeface="+mn-lt"/>
          <a:ea typeface="+mn-ea"/>
          <a:cs typeface="+mn-cs"/>
        </a:defRPr>
      </a:lvl8pPr>
      <a:lvl9pPr marL="3657268" algn="l" defTabSz="914316"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EB8AB-1551-48E7-8849-9855964C0CBA}" type="datetime1">
              <a:rPr kumimoji="1" lang="ja-JP" altLang="en-US" smtClean="0"/>
              <a:t>2019/5/16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6740386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AF36A-7CB8-484E-9F8A-D72A967EA9CD}" type="datetime1">
              <a:rPr kumimoji="1" lang="ja-JP" altLang="en-US" smtClean="0"/>
              <a:t>2019/5/16</a:t>
            </a:fld>
            <a:endParaRPr kumimoji="1" lang="ja-JP" alt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7B698-2B95-490E-B226-86485C006E0E}" type="slidenum">
              <a:rPr kumimoji="1" lang="ja-JP" altLang="en-US" smtClean="0"/>
              <a:t>‹#›</a:t>
            </a:fld>
            <a:endParaRPr kumimoji="1" lang="ja-JP" altLang="en-US" dirty="0"/>
          </a:p>
        </p:txBody>
      </p:sp>
    </p:spTree>
    <p:extLst>
      <p:ext uri="{BB962C8B-B14F-4D97-AF65-F5344CB8AC3E}">
        <p14:creationId xmlns:p14="http://schemas.microsoft.com/office/powerpoint/2010/main" val="13356570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0" y="6357121"/>
            <a:ext cx="2311400" cy="365125"/>
          </a:xfrm>
          <a:prstGeom prst="rect">
            <a:avLst/>
          </a:prstGeom>
        </p:spPr>
        <p:txBody>
          <a:bodyPr vert="horz" lIns="91432" tIns="45716" rIns="91432" bIns="45716"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F356A75-6CB0-47AD-9C23-DD4E2674B5A9}"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4" y="6357121"/>
            <a:ext cx="3136900" cy="365125"/>
          </a:xfrm>
          <a:prstGeom prst="rect">
            <a:avLst/>
          </a:prstGeom>
        </p:spPr>
        <p:txBody>
          <a:bodyPr vert="horz" lIns="91432" tIns="45716" rIns="91432" bIns="45716"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5" y="6357121"/>
            <a:ext cx="2311400" cy="365125"/>
          </a:xfrm>
          <a:prstGeom prst="rect">
            <a:avLst/>
          </a:prstGeom>
        </p:spPr>
        <p:txBody>
          <a:bodyPr vert="horz" lIns="91432" tIns="45716" rIns="91432" bIns="45716"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642F077-4320-4712-B120-A241E99A191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545889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158" algn="ctr" rtl="0" fontAlgn="base">
        <a:spcBef>
          <a:spcPct val="0"/>
        </a:spcBef>
        <a:spcAft>
          <a:spcPct val="0"/>
        </a:spcAft>
        <a:defRPr kumimoji="1" sz="4400">
          <a:solidFill>
            <a:schemeClr val="tx1"/>
          </a:solidFill>
          <a:latin typeface="Calibri" pitchFamily="34" charset="0"/>
          <a:ea typeface="ＭＳ Ｐゴシック" charset="-128"/>
        </a:defRPr>
      </a:lvl6pPr>
      <a:lvl7pPr marL="914316" algn="ctr" rtl="0" fontAlgn="base">
        <a:spcBef>
          <a:spcPct val="0"/>
        </a:spcBef>
        <a:spcAft>
          <a:spcPct val="0"/>
        </a:spcAft>
        <a:defRPr kumimoji="1" sz="4400">
          <a:solidFill>
            <a:schemeClr val="tx1"/>
          </a:solidFill>
          <a:latin typeface="Calibri" pitchFamily="34" charset="0"/>
          <a:ea typeface="ＭＳ Ｐゴシック" charset="-128"/>
        </a:defRPr>
      </a:lvl7pPr>
      <a:lvl8pPr marL="1371476" algn="ctr" rtl="0" fontAlgn="base">
        <a:spcBef>
          <a:spcPct val="0"/>
        </a:spcBef>
        <a:spcAft>
          <a:spcPct val="0"/>
        </a:spcAft>
        <a:defRPr kumimoji="1" sz="4400">
          <a:solidFill>
            <a:schemeClr val="tx1"/>
          </a:solidFill>
          <a:latin typeface="Calibri" pitchFamily="34" charset="0"/>
          <a:ea typeface="ＭＳ Ｐゴシック" charset="-128"/>
        </a:defRPr>
      </a:lvl8pPr>
      <a:lvl9pPr marL="182863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869" indent="-342869"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882" indent="-285724"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896" indent="-228579"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054" indent="-228579"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212" indent="-228579"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371" indent="-228579" algn="l" defTabSz="91431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529" indent="-228579" algn="l" defTabSz="91431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688" indent="-228579" algn="l" defTabSz="91431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846" indent="-228579" algn="l" defTabSz="91431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16" rtl="0" eaLnBrk="1" latinLnBrk="0" hangingPunct="1">
        <a:defRPr kumimoji="1" sz="1800" kern="1200">
          <a:solidFill>
            <a:schemeClr val="tx1"/>
          </a:solidFill>
          <a:latin typeface="+mn-lt"/>
          <a:ea typeface="+mn-ea"/>
          <a:cs typeface="+mn-cs"/>
        </a:defRPr>
      </a:lvl1pPr>
      <a:lvl2pPr marL="457158" algn="l" defTabSz="914316" rtl="0" eaLnBrk="1" latinLnBrk="0" hangingPunct="1">
        <a:defRPr kumimoji="1" sz="1800" kern="1200">
          <a:solidFill>
            <a:schemeClr val="tx1"/>
          </a:solidFill>
          <a:latin typeface="+mn-lt"/>
          <a:ea typeface="+mn-ea"/>
          <a:cs typeface="+mn-cs"/>
        </a:defRPr>
      </a:lvl2pPr>
      <a:lvl3pPr marL="914316" algn="l" defTabSz="914316" rtl="0" eaLnBrk="1" latinLnBrk="0" hangingPunct="1">
        <a:defRPr kumimoji="1" sz="1800" kern="1200">
          <a:solidFill>
            <a:schemeClr val="tx1"/>
          </a:solidFill>
          <a:latin typeface="+mn-lt"/>
          <a:ea typeface="+mn-ea"/>
          <a:cs typeface="+mn-cs"/>
        </a:defRPr>
      </a:lvl3pPr>
      <a:lvl4pPr marL="1371476" algn="l" defTabSz="914316" rtl="0" eaLnBrk="1" latinLnBrk="0" hangingPunct="1">
        <a:defRPr kumimoji="1" sz="1800" kern="1200">
          <a:solidFill>
            <a:schemeClr val="tx1"/>
          </a:solidFill>
          <a:latin typeface="+mn-lt"/>
          <a:ea typeface="+mn-ea"/>
          <a:cs typeface="+mn-cs"/>
        </a:defRPr>
      </a:lvl4pPr>
      <a:lvl5pPr marL="1828634" algn="l" defTabSz="914316" rtl="0" eaLnBrk="1" latinLnBrk="0" hangingPunct="1">
        <a:defRPr kumimoji="1" sz="1800" kern="1200">
          <a:solidFill>
            <a:schemeClr val="tx1"/>
          </a:solidFill>
          <a:latin typeface="+mn-lt"/>
          <a:ea typeface="+mn-ea"/>
          <a:cs typeface="+mn-cs"/>
        </a:defRPr>
      </a:lvl5pPr>
      <a:lvl6pPr marL="2285792" algn="l" defTabSz="914316" rtl="0" eaLnBrk="1" latinLnBrk="0" hangingPunct="1">
        <a:defRPr kumimoji="1" sz="1800" kern="1200">
          <a:solidFill>
            <a:schemeClr val="tx1"/>
          </a:solidFill>
          <a:latin typeface="+mn-lt"/>
          <a:ea typeface="+mn-ea"/>
          <a:cs typeface="+mn-cs"/>
        </a:defRPr>
      </a:lvl6pPr>
      <a:lvl7pPr marL="2742950" algn="l" defTabSz="914316" rtl="0" eaLnBrk="1" latinLnBrk="0" hangingPunct="1">
        <a:defRPr kumimoji="1" sz="1800" kern="1200">
          <a:solidFill>
            <a:schemeClr val="tx1"/>
          </a:solidFill>
          <a:latin typeface="+mn-lt"/>
          <a:ea typeface="+mn-ea"/>
          <a:cs typeface="+mn-cs"/>
        </a:defRPr>
      </a:lvl7pPr>
      <a:lvl8pPr marL="3200108" algn="l" defTabSz="914316" rtl="0" eaLnBrk="1" latinLnBrk="0" hangingPunct="1">
        <a:defRPr kumimoji="1" sz="1800" kern="1200">
          <a:solidFill>
            <a:schemeClr val="tx1"/>
          </a:solidFill>
          <a:latin typeface="+mn-lt"/>
          <a:ea typeface="+mn-ea"/>
          <a:cs typeface="+mn-cs"/>
        </a:defRPr>
      </a:lvl8pPr>
      <a:lvl9pPr marL="3657268" algn="l" defTabSz="914316"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6B513FDE-4080-4C2B-81F9-7E897C27F27D}" type="datetime1">
              <a:rPr kumimoji="1" lang="ja-JP" altLang="en-US" smtClean="0"/>
              <a:t>2019/5/16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96643366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41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EA316-AD9D-4014-88CF-4977E54744FE}" type="datetime1">
              <a:rPr lang="ja-JP" altLang="en-US" smtClean="0">
                <a:solidFill>
                  <a:prstClr val="black">
                    <a:tint val="75000"/>
                  </a:prstClr>
                </a:solidFill>
              </a:rPr>
              <a:t>2019/5/16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41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41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37D50B-2EFE-4326-BE89-12D826B07B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527354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226566-286B-425C-948D-DE81C9E56719}" type="datetimeFigureOut">
              <a:rPr kumimoji="1" lang="ja-JP" altLang="en-US" smtClean="0"/>
              <a:t>2019/5/16</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7B698-2B95-490E-B226-86485C006E0E}" type="slidenum">
              <a:rPr kumimoji="1" lang="ja-JP" altLang="en-US" smtClean="0"/>
              <a:t>‹#›</a:t>
            </a:fld>
            <a:endParaRPr kumimoji="1" lang="ja-JP" altLang="en-US"/>
          </a:p>
        </p:txBody>
      </p:sp>
    </p:spTree>
    <p:extLst>
      <p:ext uri="{BB962C8B-B14F-4D97-AF65-F5344CB8AC3E}">
        <p14:creationId xmlns:p14="http://schemas.microsoft.com/office/powerpoint/2010/main" val="2027632199"/>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54CB3-4912-488B-B852-93AC370F10CE}" type="datetime1">
              <a:rPr kumimoji="1" lang="ja-JP" altLang="en-US" smtClean="0"/>
              <a:t>2019/5/16</a:t>
            </a:fld>
            <a:endParaRPr kumimoji="1" lang="ja-JP" altLang="en-US"/>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2AF3F-9A72-427F-B11E-43DA2CB5F0DE}" type="slidenum">
              <a:rPr kumimoji="1" lang="ja-JP" altLang="en-US" smtClean="0"/>
              <a:t>‹#›</a:t>
            </a:fld>
            <a:endParaRPr kumimoji="1" lang="ja-JP" altLang="en-US"/>
          </a:p>
        </p:txBody>
      </p:sp>
    </p:spTree>
    <p:extLst>
      <p:ext uri="{BB962C8B-B14F-4D97-AF65-F5344CB8AC3E}">
        <p14:creationId xmlns:p14="http://schemas.microsoft.com/office/powerpoint/2010/main" val="18492027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9.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84.xml"/><Relationship Id="rId5" Type="http://schemas.openxmlformats.org/officeDocument/2006/relationships/image" Target="../media/image18.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1.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3600" dirty="0" smtClean="0">
                <a:latin typeface="ＭＳ ゴシック" panose="020B0609070205080204" pitchFamily="49" charset="-128"/>
                <a:ea typeface="ＭＳ ゴシック" panose="020B0609070205080204" pitchFamily="49" charset="-128"/>
              </a:rPr>
              <a:t>医師の働き方改革に関する検討会の</a:t>
            </a:r>
            <a:r>
              <a:rPr kumimoji="1" lang="en-US" altLang="ja-JP" sz="3600" dirty="0" smtClean="0">
                <a:latin typeface="ＭＳ ゴシック" panose="020B0609070205080204" pitchFamily="49" charset="-128"/>
                <a:ea typeface="ＭＳ ゴシック" panose="020B0609070205080204" pitchFamily="49" charset="-128"/>
              </a:rPr>
              <a:t/>
            </a:r>
            <a:br>
              <a:rPr kumimoji="1" lang="en-US" altLang="ja-JP" sz="3600" dirty="0" smtClean="0">
                <a:latin typeface="ＭＳ ゴシック" panose="020B0609070205080204" pitchFamily="49" charset="-128"/>
                <a:ea typeface="ＭＳ ゴシック" panose="020B0609070205080204" pitchFamily="49" charset="-128"/>
              </a:rPr>
            </a:br>
            <a:r>
              <a:rPr kumimoji="1" lang="ja-JP" altLang="en-US" sz="3600" dirty="0" smtClean="0">
                <a:latin typeface="ＭＳ ゴシック" panose="020B0609070205080204" pitchFamily="49" charset="-128"/>
                <a:ea typeface="ＭＳ ゴシック" panose="020B0609070205080204" pitchFamily="49" charset="-128"/>
              </a:rPr>
              <a:t>とりまとめについて</a:t>
            </a:r>
            <a:endParaRPr kumimoji="1" lang="ja-JP" altLang="en-US" sz="3600" dirty="0">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1238250" y="4427620"/>
            <a:ext cx="7429500" cy="1372289"/>
          </a:xfrm>
        </p:spPr>
        <p:txBody>
          <a:bodyPr>
            <a:normAutofit/>
          </a:bodyPr>
          <a:lstStyle/>
          <a:p>
            <a:r>
              <a:rPr kumimoji="1" lang="ja-JP" altLang="en-US" dirty="0" smtClean="0">
                <a:latin typeface="ＭＳ ゴシック" panose="020B0609070205080204" pitchFamily="49" charset="-128"/>
                <a:ea typeface="ＭＳ ゴシック" panose="020B0609070205080204" pitchFamily="49" charset="-128"/>
              </a:rPr>
              <a:t>令和元年５月</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厚生</a:t>
            </a:r>
            <a:r>
              <a:rPr kumimoji="1" lang="ja-JP" altLang="en-US" dirty="0" smtClean="0">
                <a:latin typeface="ＭＳ ゴシック" panose="020B0609070205080204" pitchFamily="49" charset="-128"/>
                <a:ea typeface="ＭＳ ゴシック" panose="020B0609070205080204" pitchFamily="49" charset="-128"/>
              </a:rPr>
              <a:t>労働省医</a:t>
            </a:r>
            <a:r>
              <a:rPr kumimoji="1" lang="ja-JP" altLang="en-US" dirty="0" smtClean="0">
                <a:latin typeface="ＭＳ ゴシック" panose="020B0609070205080204" pitchFamily="49" charset="-128"/>
                <a:ea typeface="ＭＳ ゴシック" panose="020B0609070205080204" pitchFamily="49" charset="-128"/>
              </a:rPr>
              <a:t>政局　医療経営支援課</a:t>
            </a:r>
            <a:endParaRPr kumimoji="1" lang="en-US" altLang="ja-JP" dirty="0" smtClean="0">
              <a:latin typeface="ＭＳ ゴシック" panose="020B0609070205080204" pitchFamily="49" charset="-128"/>
              <a:ea typeface="ＭＳ ゴシック" panose="020B0609070205080204" pitchFamily="49" charset="-128"/>
            </a:endParaRPr>
          </a:p>
          <a:p>
            <a:r>
              <a:rPr kumimoji="1" lang="ja-JP" altLang="en-US" dirty="0" smtClean="0">
                <a:latin typeface="ＭＳ ゴシック" panose="020B0609070205080204" pitchFamily="49" charset="-128"/>
                <a:ea typeface="ＭＳ ゴシック" panose="020B0609070205080204" pitchFamily="49" charset="-128"/>
              </a:rPr>
              <a:t>課長補佐　渡邊　由美子</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2289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二等辺三角形 51"/>
          <p:cNvSpPr/>
          <p:nvPr/>
        </p:nvSpPr>
        <p:spPr>
          <a:xfrm>
            <a:off x="5887864" y="3724462"/>
            <a:ext cx="3570040" cy="1558284"/>
          </a:xfrm>
          <a:prstGeom prst="triangle">
            <a:avLst>
              <a:gd name="adj" fmla="val 151"/>
            </a:avLst>
          </a:prstGeom>
          <a:pattFill prst="wdUpDi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1" name="テキスト ボックス 40"/>
          <p:cNvSpPr txBox="1"/>
          <p:nvPr/>
        </p:nvSpPr>
        <p:spPr>
          <a:xfrm>
            <a:off x="5706168" y="2922350"/>
            <a:ext cx="4268132"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地域医療確保暫定特例水準／集中的技能向上水準：罰則付き上限であり、</a:t>
            </a:r>
            <a:r>
              <a:rPr kumimoji="1" lang="en-US" altLang="ja-JP" sz="14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2024.4</a:t>
            </a:r>
            <a:r>
              <a:rPr kumimoji="1" lang="ja-JP" altLang="en-US" sz="14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以降、この水準を超える時間外労働の医師は存在してはならないこととなる</a:t>
            </a:r>
            <a:endParaRPr kumimoji="1" lang="en-US" altLang="ja-JP" sz="1400" b="0" i="0" u="none" strike="noStrike" kern="1200" cap="none" spc="0" normalizeH="0" baseline="0" noProof="0" dirty="0" smtClean="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7" name="正方形/長方形 36"/>
          <p:cNvSpPr/>
          <p:nvPr/>
        </p:nvSpPr>
        <p:spPr>
          <a:xfrm>
            <a:off x="4371668" y="3670356"/>
            <a:ext cx="1487921" cy="1612389"/>
          </a:xfrm>
          <a:prstGeom prst="rect">
            <a:avLst/>
          </a:prstGeom>
          <a:pattFill prst="wdUpDiag">
            <a:fgClr>
              <a:schemeClr val="accent1">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二等辺三角形 33"/>
          <p:cNvSpPr/>
          <p:nvPr/>
        </p:nvSpPr>
        <p:spPr>
          <a:xfrm>
            <a:off x="4364952" y="1812017"/>
            <a:ext cx="1457442" cy="1858339"/>
          </a:xfrm>
          <a:prstGeom prst="triangle">
            <a:avLst>
              <a:gd name="adj" fmla="val 0"/>
            </a:avLst>
          </a:prstGeom>
          <a:pattFill prst="wdUpDiag">
            <a:fgClr>
              <a:srgbClr val="00B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額縁 4"/>
          <p:cNvSpPr/>
          <p:nvPr/>
        </p:nvSpPr>
        <p:spPr>
          <a:xfrm>
            <a:off x="0" y="13046"/>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2024</a:t>
            </a: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年４月とその後に向けた改革のイメージ</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テキスト ボックス 1"/>
          <p:cNvSpPr txBox="1"/>
          <p:nvPr/>
        </p:nvSpPr>
        <p:spPr>
          <a:xfrm>
            <a:off x="124670" y="625994"/>
            <a:ext cx="9656660" cy="954107"/>
          </a:xfrm>
          <a:prstGeom prst="rect">
            <a:avLst/>
          </a:prstGeom>
          <a:noFill/>
          <a:ln>
            <a:solidFill>
              <a:schemeClr val="bg1">
                <a:lumMod val="50000"/>
              </a:schemeClr>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医療機関で診療に従事する勤務医の時間外労働が休日労働込みで年</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960</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時間以内となるよう（集中的技能向上水準の対象業務を除く）、医療機関・医療界・行政をあげて全力で労働時間短縮に取り組む。</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医療提供体制の確保の観点から</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やむを得ずこの水準に到達できない場合も地域医療確保暫定特例水準の年</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1,860</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時間を上限として、これを上回る部分を約５年間で完全になくす改革をしていく。</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4" name="直線コネクタ 3"/>
          <p:cNvCxnSpPr/>
          <p:nvPr/>
        </p:nvCxnSpPr>
        <p:spPr>
          <a:xfrm flipH="1">
            <a:off x="4337714" y="1584466"/>
            <a:ext cx="19881" cy="48561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5135" y="5265973"/>
            <a:ext cx="10202652" cy="19601"/>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endCxn id="34" idx="4"/>
          </p:cNvCxnSpPr>
          <p:nvPr/>
        </p:nvCxnSpPr>
        <p:spPr>
          <a:xfrm>
            <a:off x="15135" y="3663598"/>
            <a:ext cx="5807259" cy="675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5848360" y="3670356"/>
            <a:ext cx="20580" cy="277025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5240575" y="6183838"/>
            <a:ext cx="1261884"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2024.4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上限規制適用</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テキスト ボックス 23"/>
          <p:cNvSpPr txBox="1"/>
          <p:nvPr/>
        </p:nvSpPr>
        <p:spPr>
          <a:xfrm>
            <a:off x="4065844" y="6182118"/>
            <a:ext cx="54373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現状</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p:cNvSpPr txBox="1"/>
          <p:nvPr/>
        </p:nvSpPr>
        <p:spPr>
          <a:xfrm>
            <a:off x="8278184" y="6138880"/>
            <a:ext cx="149542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暫定特例水準の</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適用終了</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9" name="テキスト ボックス 28"/>
          <p:cNvSpPr txBox="1"/>
          <p:nvPr/>
        </p:nvSpPr>
        <p:spPr>
          <a:xfrm>
            <a:off x="140401" y="3521289"/>
            <a:ext cx="992579"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1,860</a:t>
            </a:r>
            <a:r>
              <a:rPr kumimoji="1" lang="ja-JP" altLang="en-US" sz="1400" b="1"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a:t>
            </a:r>
            <a:endPar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30" name="テキスト ボックス 29"/>
          <p:cNvSpPr txBox="1"/>
          <p:nvPr/>
        </p:nvSpPr>
        <p:spPr>
          <a:xfrm>
            <a:off x="71090" y="5113892"/>
            <a:ext cx="813043"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960</a:t>
            </a:r>
            <a:r>
              <a:rPr kumimoji="1" lang="ja-JP" altLang="en-US" sz="1400" b="1" i="0" u="none" strike="noStrike" kern="1200" cap="none" spc="0" normalizeH="0" baseline="0" noProof="0" dirty="0" smtClean="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時間</a:t>
            </a:r>
            <a:endParaRPr kumimoji="1" lang="ja-JP" altLang="en-US" sz="14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p:cNvSpPr txBox="1"/>
          <p:nvPr/>
        </p:nvSpPr>
        <p:spPr>
          <a:xfrm>
            <a:off x="-201557" y="3298442"/>
            <a:ext cx="2171380" cy="2539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（時間外労働の年間時間数）</a:t>
            </a:r>
            <a:endPar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32" name="直線コネクタ 31"/>
          <p:cNvCxnSpPr/>
          <p:nvPr/>
        </p:nvCxnSpPr>
        <p:spPr>
          <a:xfrm>
            <a:off x="5706168" y="3658430"/>
            <a:ext cx="5295644" cy="197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5296732" y="5261721"/>
            <a:ext cx="5339228" cy="1709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四角形吹き出し 39"/>
          <p:cNvSpPr/>
          <p:nvPr/>
        </p:nvSpPr>
        <p:spPr>
          <a:xfrm>
            <a:off x="5357192" y="1683781"/>
            <a:ext cx="4416412" cy="963344"/>
          </a:xfrm>
          <a:prstGeom prst="wedgeRectCallout">
            <a:avLst>
              <a:gd name="adj1" fmla="val -63462"/>
              <a:gd name="adj2" fmla="val 46931"/>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年間時間外</a:t>
            </a:r>
            <a:r>
              <a:rPr kumimoji="1" lang="en-US" altLang="ja-JP" sz="1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1,860</a:t>
            </a:r>
            <a:r>
              <a:rPr kumimoji="1" lang="ja-JP" altLang="en-US" sz="1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時間超の医師がいる医療機関の実像</a:t>
            </a:r>
            <a:endParaRPr kumimoji="1" lang="en-US" altLang="ja-JP" sz="1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病院の</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約３割、大学病院の約９割、救急機能を</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有する病院の約３割（</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救命救急センター機能を</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有する病院に</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限っては</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約８割）　</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9" name="テキスト ボックス 48"/>
          <p:cNvSpPr txBox="1"/>
          <p:nvPr/>
        </p:nvSpPr>
        <p:spPr>
          <a:xfrm>
            <a:off x="5915282" y="5293821"/>
            <a:ext cx="4005901"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rPr>
              <a:t>地域医療確保暫定特例水準対象・集中的技能向上水準対象を除き、</a:t>
            </a:r>
            <a:r>
              <a:rPr kumimoji="1" lang="en-US" altLang="ja-JP" sz="1400" b="0" i="0" u="none" strike="noStrike" kern="1200" cap="none" spc="0" normalizeH="0" baseline="0" noProof="0" dirty="0" smtClean="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rPr>
              <a:t>2024.4</a:t>
            </a:r>
            <a:r>
              <a:rPr kumimoji="1" lang="ja-JP" altLang="en-US" sz="1400" b="0" i="0" u="none" strike="noStrike" kern="1200" cap="none" spc="0" normalizeH="0" baseline="0" noProof="0" dirty="0" smtClean="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rPr>
              <a:t>以降、</a:t>
            </a:r>
            <a:r>
              <a:rPr kumimoji="1" lang="en-US" altLang="ja-JP" sz="1400" b="0" i="0" u="none" strike="noStrike" kern="1200" cap="none" spc="0" normalizeH="0" baseline="0" noProof="0" dirty="0" smtClean="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rPr>
              <a:t>960</a:t>
            </a:r>
            <a:r>
              <a:rPr kumimoji="1" lang="ja-JP" altLang="en-US" sz="1400" b="0" i="0" u="none" strike="noStrike" kern="1200" cap="none" spc="0" normalizeH="0" baseline="0" noProof="0" dirty="0" smtClean="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rPr>
              <a:t>時間を超える時間外労働の医師は存在してはならないこととなる</a:t>
            </a:r>
            <a:endParaRPr kumimoji="1" lang="en-US" altLang="ja-JP" sz="1400" b="0" i="0" u="none" strike="noStrike" kern="1200" cap="none" spc="0" normalizeH="0" baseline="0" noProof="0" dirty="0" smtClean="0">
              <a:ln>
                <a:noFill/>
              </a:ln>
              <a:solidFill>
                <a:srgbClr val="0070C0"/>
              </a:solidFill>
              <a:effectLst/>
              <a:uLnTx/>
              <a:uFillTx/>
              <a:latin typeface="HGP創英角ｺﾞｼｯｸUB" panose="020B0900000000000000" pitchFamily="50" charset="-128"/>
              <a:ea typeface="HGP創英角ｺﾞｼｯｸUB" panose="020B0900000000000000" pitchFamily="50" charset="-128"/>
              <a:cs typeface="+mn-cs"/>
            </a:endParaRPr>
          </a:p>
        </p:txBody>
      </p:sp>
      <p:cxnSp>
        <p:nvCxnSpPr>
          <p:cNvPr id="38" name="直線矢印コネクタ 37"/>
          <p:cNvCxnSpPr/>
          <p:nvPr/>
        </p:nvCxnSpPr>
        <p:spPr>
          <a:xfrm>
            <a:off x="4065844" y="3721539"/>
            <a:ext cx="0" cy="151971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4026642" y="1677655"/>
            <a:ext cx="369332" cy="1722515"/>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病院勤務医の約１割</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2" name="テキスト ボックス 41"/>
          <p:cNvSpPr txBox="1"/>
          <p:nvPr/>
        </p:nvSpPr>
        <p:spPr>
          <a:xfrm>
            <a:off x="4048458" y="3707576"/>
            <a:ext cx="369332" cy="1596304"/>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病院勤務医の約３割</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12" name="直線矢印コネクタ 11"/>
          <p:cNvCxnSpPr/>
          <p:nvPr/>
        </p:nvCxnSpPr>
        <p:spPr>
          <a:xfrm flipV="1">
            <a:off x="4065844" y="1823005"/>
            <a:ext cx="0" cy="17298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下矢印 57"/>
          <p:cNvSpPr/>
          <p:nvPr/>
        </p:nvSpPr>
        <p:spPr>
          <a:xfrm rot="19581476">
            <a:off x="5229430" y="3557684"/>
            <a:ext cx="762995" cy="6573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曲折矢印 9"/>
          <p:cNvSpPr/>
          <p:nvPr/>
        </p:nvSpPr>
        <p:spPr>
          <a:xfrm rot="10800000" flipH="1">
            <a:off x="187340" y="3848423"/>
            <a:ext cx="1096704" cy="277157"/>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テキスト ボックス 44"/>
          <p:cNvSpPr txBox="1"/>
          <p:nvPr/>
        </p:nvSpPr>
        <p:spPr>
          <a:xfrm>
            <a:off x="19962" y="4146579"/>
            <a:ext cx="1444548"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その働き方の例</a:t>
            </a:r>
            <a:endParaRPr kumimoji="1" lang="ja-JP" altLang="en-US" sz="13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9" name="曲折矢印 58"/>
          <p:cNvSpPr/>
          <p:nvPr/>
        </p:nvSpPr>
        <p:spPr>
          <a:xfrm rot="10800000" flipH="1">
            <a:off x="205148" y="5413591"/>
            <a:ext cx="1073614" cy="342456"/>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0" name="テキスト ボックス 59"/>
          <p:cNvSpPr txBox="1"/>
          <p:nvPr/>
        </p:nvSpPr>
        <p:spPr>
          <a:xfrm>
            <a:off x="37770" y="5711749"/>
            <a:ext cx="1444548" cy="2923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その働き方の例</a:t>
            </a:r>
            <a:endParaRPr kumimoji="1" lang="ja-JP" altLang="en-US" sz="13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3" name="図 2"/>
          <p:cNvPicPr>
            <a:picLocks noChangeAspect="1"/>
          </p:cNvPicPr>
          <p:nvPr/>
        </p:nvPicPr>
        <p:blipFill>
          <a:blip r:embed="rId2"/>
          <a:stretch>
            <a:fillRect/>
          </a:stretch>
        </p:blipFill>
        <p:spPr>
          <a:xfrm>
            <a:off x="1314036" y="5262161"/>
            <a:ext cx="2620840" cy="1643852"/>
          </a:xfrm>
          <a:prstGeom prst="rect">
            <a:avLst/>
          </a:prstGeom>
        </p:spPr>
      </p:pic>
      <p:sp>
        <p:nvSpPr>
          <p:cNvPr id="61" name="下矢印 60"/>
          <p:cNvSpPr/>
          <p:nvPr/>
        </p:nvSpPr>
        <p:spPr>
          <a:xfrm>
            <a:off x="4580241" y="4646942"/>
            <a:ext cx="1076326" cy="87627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楕円 5"/>
          <p:cNvSpPr/>
          <p:nvPr/>
        </p:nvSpPr>
        <p:spPr>
          <a:xfrm>
            <a:off x="3352798" y="3220867"/>
            <a:ext cx="933980" cy="41321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smtClean="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約２万人</a:t>
            </a:r>
            <a:endParaRPr kumimoji="1" lang="ja-JP" altLang="en-US" sz="1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2" name="下矢印 61"/>
          <p:cNvSpPr/>
          <p:nvPr/>
        </p:nvSpPr>
        <p:spPr>
          <a:xfrm>
            <a:off x="6585431" y="5005137"/>
            <a:ext cx="1533128" cy="37472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5" name="図 14"/>
          <p:cNvPicPr>
            <a:picLocks noChangeAspect="1"/>
          </p:cNvPicPr>
          <p:nvPr/>
        </p:nvPicPr>
        <p:blipFill>
          <a:blip r:embed="rId3"/>
          <a:stretch>
            <a:fillRect/>
          </a:stretch>
        </p:blipFill>
        <p:spPr>
          <a:xfrm>
            <a:off x="1413376" y="3664440"/>
            <a:ext cx="2530947" cy="1631954"/>
          </a:xfrm>
          <a:prstGeom prst="rect">
            <a:avLst/>
          </a:prstGeom>
        </p:spPr>
      </p:pic>
      <p:sp>
        <p:nvSpPr>
          <p:cNvPr id="9" name="正方形/長方形 8"/>
          <p:cNvSpPr/>
          <p:nvPr/>
        </p:nvSpPr>
        <p:spPr>
          <a:xfrm>
            <a:off x="6929034" y="4106873"/>
            <a:ext cx="2752304" cy="447359"/>
          </a:xfrm>
          <a:prstGeom prst="rect">
            <a:avLst/>
          </a:prstGeom>
          <a:noFill/>
          <a:ln w="127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latin typeface="ＭＳ ゴシック" panose="020B0609070205080204" pitchFamily="49" charset="-128"/>
                <a:ea typeface="ＭＳ ゴシック" panose="020B0609070205080204" pitchFamily="49" charset="-128"/>
              </a:rPr>
              <a:t>集中的技能向上水準対象業務に従事する医師</a:t>
            </a:r>
            <a:r>
              <a:rPr kumimoji="1" lang="ja-JP" altLang="en-US" sz="1200" dirty="0" smtClean="0">
                <a:latin typeface="ＭＳ ゴシック" panose="020B0609070205080204" pitchFamily="49" charset="-128"/>
                <a:ea typeface="ＭＳ ゴシック" panose="020B0609070205080204" pitchFamily="49" charset="-128"/>
              </a:rPr>
              <a:t>（選択した者のみ）</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3" name="正方形/長方形 12"/>
          <p:cNvSpPr/>
          <p:nvPr/>
        </p:nvSpPr>
        <p:spPr>
          <a:xfrm>
            <a:off x="106565" y="1783165"/>
            <a:ext cx="3828312" cy="1292662"/>
          </a:xfrm>
          <a:prstGeom prst="rect">
            <a:avLst/>
          </a:prstGeom>
        </p:spPr>
        <p:txBody>
          <a:bodyPr wrap="square">
            <a:spAutoFit/>
          </a:bodyPr>
          <a:lstStyle/>
          <a:p>
            <a:r>
              <a:rPr lang="ja-JP" altLang="en-US" sz="1300" dirty="0">
                <a:latin typeface="ＭＳ ゴシック" panose="020B0609070205080204" pitchFamily="49" charset="-128"/>
                <a:ea typeface="ＭＳ ゴシック" panose="020B0609070205080204" pitchFamily="49" charset="-128"/>
              </a:rPr>
              <a:t>〇</a:t>
            </a:r>
            <a:r>
              <a:rPr lang="ja-JP" altLang="en-US" sz="1300" dirty="0" smtClean="0">
                <a:latin typeface="ＭＳ ゴシック" panose="020B0609070205080204" pitchFamily="49" charset="-128"/>
                <a:ea typeface="ＭＳ ゴシック" panose="020B0609070205080204" pitchFamily="49" charset="-128"/>
              </a:rPr>
              <a:t>現状におい</a:t>
            </a:r>
            <a:r>
              <a:rPr lang="ja-JP" altLang="en-US" sz="1300" dirty="0">
                <a:latin typeface="ＭＳ ゴシック" panose="020B0609070205080204" pitchFamily="49" charset="-128"/>
                <a:ea typeface="ＭＳ ゴシック" panose="020B0609070205080204" pitchFamily="49" charset="-128"/>
              </a:rPr>
              <a:t>て</a:t>
            </a:r>
            <a:r>
              <a:rPr lang="ja-JP" altLang="en-US" sz="1300" dirty="0" smtClean="0">
                <a:latin typeface="ＭＳ ゴシック" panose="020B0609070205080204" pitchFamily="49" charset="-128"/>
                <a:ea typeface="ＭＳ ゴシック" panose="020B0609070205080204" pitchFamily="49" charset="-128"/>
              </a:rPr>
              <a:t>年間</a:t>
            </a:r>
            <a:r>
              <a:rPr lang="en-US" altLang="ja-JP" sz="1300" dirty="0" smtClean="0">
                <a:latin typeface="ＭＳ ゴシック" panose="020B0609070205080204" pitchFamily="49" charset="-128"/>
                <a:ea typeface="ＭＳ ゴシック" panose="020B0609070205080204" pitchFamily="49" charset="-128"/>
              </a:rPr>
              <a:t>3,000</a:t>
            </a:r>
            <a:r>
              <a:rPr lang="ja-JP" altLang="en-US" sz="1300" dirty="0" smtClean="0">
                <a:latin typeface="ＭＳ ゴシック" panose="020B0609070205080204" pitchFamily="49" charset="-128"/>
                <a:ea typeface="ＭＳ ゴシック" panose="020B0609070205080204" pitchFamily="49" charset="-128"/>
              </a:rPr>
              <a:t>時間近い時間外労働を</a:t>
            </a:r>
            <a:endParaRPr lang="en-US" altLang="ja-JP" sz="1300" dirty="0" smtClean="0">
              <a:latin typeface="ＭＳ ゴシック" panose="020B0609070205080204" pitchFamily="49" charset="-128"/>
              <a:ea typeface="ＭＳ ゴシック" panose="020B0609070205080204" pitchFamily="49" charset="-128"/>
            </a:endParaRPr>
          </a:p>
          <a:p>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している医師もいる中で、タスク・シフティン</a:t>
            </a:r>
            <a:endParaRPr lang="en-US" altLang="ja-JP" sz="1300" dirty="0" smtClean="0">
              <a:latin typeface="ＭＳ ゴシック" panose="020B0609070205080204" pitchFamily="49" charset="-128"/>
              <a:ea typeface="ＭＳ ゴシック" panose="020B0609070205080204" pitchFamily="49" charset="-128"/>
            </a:endParaRPr>
          </a:p>
          <a:p>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グ、タスク・シェアリング等によって、その労</a:t>
            </a:r>
            <a:endParaRPr lang="en-US" altLang="ja-JP" sz="1300" dirty="0" smtClean="0">
              <a:latin typeface="ＭＳ ゴシック" panose="020B0609070205080204" pitchFamily="49" charset="-128"/>
              <a:ea typeface="ＭＳ ゴシック" panose="020B0609070205080204" pitchFamily="49" charset="-128"/>
            </a:endParaRPr>
          </a:p>
          <a:p>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働時間</a:t>
            </a:r>
            <a:r>
              <a:rPr lang="ja-JP" altLang="en-US" sz="1300" dirty="0">
                <a:latin typeface="ＭＳ ゴシック" panose="020B0609070205080204" pitchFamily="49" charset="-128"/>
                <a:ea typeface="ＭＳ ゴシック" panose="020B0609070205080204" pitchFamily="49" charset="-128"/>
              </a:rPr>
              <a:t>を週</a:t>
            </a:r>
            <a:r>
              <a:rPr lang="ja-JP" altLang="en-US" sz="1300" dirty="0" smtClean="0">
                <a:latin typeface="ＭＳ ゴシック" panose="020B0609070205080204" pitchFamily="49" charset="-128"/>
                <a:ea typeface="ＭＳ ゴシック" panose="020B0609070205080204" pitchFamily="49" charset="-128"/>
              </a:rPr>
              <a:t>に</a:t>
            </a:r>
            <a:r>
              <a:rPr lang="en-US" altLang="ja-JP" sz="1300" dirty="0" smtClean="0">
                <a:latin typeface="ＭＳ ゴシック" panose="020B0609070205080204" pitchFamily="49" charset="-128"/>
                <a:ea typeface="ＭＳ ゴシック" panose="020B0609070205080204" pitchFamily="49" charset="-128"/>
              </a:rPr>
              <a:t>20</a:t>
            </a:r>
            <a:r>
              <a:rPr lang="ja-JP" altLang="en-US" sz="1300" dirty="0" smtClean="0">
                <a:latin typeface="ＭＳ ゴシック" panose="020B0609070205080204" pitchFamily="49" charset="-128"/>
                <a:ea typeface="ＭＳ ゴシック" panose="020B0609070205080204" pitchFamily="49" charset="-128"/>
              </a:rPr>
              <a:t>時間分削減</a:t>
            </a:r>
            <a:endParaRPr lang="en-US" altLang="ja-JP" sz="1300" dirty="0" smtClean="0">
              <a:latin typeface="ＭＳ ゴシック" panose="020B0609070205080204" pitchFamily="49" charset="-128"/>
              <a:ea typeface="ＭＳ ゴシック" panose="020B0609070205080204" pitchFamily="49" charset="-128"/>
            </a:endParaRPr>
          </a:p>
          <a:p>
            <a:r>
              <a:rPr lang="ja-JP" altLang="en-US" sz="1300" dirty="0">
                <a:latin typeface="ＭＳ ゴシック" panose="020B0609070205080204" pitchFamily="49" charset="-128"/>
                <a:ea typeface="ＭＳ ゴシック" panose="020B0609070205080204" pitchFamily="49" charset="-128"/>
              </a:rPr>
              <a:t>〇</a:t>
            </a:r>
            <a:r>
              <a:rPr lang="ja-JP" altLang="en-US" sz="1300" dirty="0" smtClean="0">
                <a:latin typeface="ＭＳ ゴシック" panose="020B0609070205080204" pitchFamily="49" charset="-128"/>
                <a:ea typeface="ＭＳ ゴシック" panose="020B0609070205080204" pitchFamily="49" charset="-128"/>
              </a:rPr>
              <a:t>さらに、追加的健康確保措置（連続勤務時間制</a:t>
            </a:r>
            <a:endParaRPr lang="en-US" altLang="ja-JP" sz="1300" dirty="0" smtClean="0">
              <a:latin typeface="ＭＳ ゴシック" panose="020B0609070205080204" pitchFamily="49" charset="-128"/>
              <a:ea typeface="ＭＳ ゴシック" panose="020B0609070205080204" pitchFamily="49" charset="-128"/>
            </a:endParaRPr>
          </a:p>
          <a:p>
            <a:r>
              <a:rPr lang="ja-JP" altLang="en-US" sz="1300" dirty="0">
                <a:latin typeface="ＭＳ ゴシック" panose="020B0609070205080204" pitchFamily="49" charset="-128"/>
                <a:ea typeface="ＭＳ ゴシック" panose="020B0609070205080204" pitchFamily="49" charset="-128"/>
              </a:rPr>
              <a:t>　</a:t>
            </a:r>
            <a:r>
              <a:rPr lang="ja-JP" altLang="en-US" sz="1300" dirty="0" smtClean="0">
                <a:latin typeface="ＭＳ ゴシック" panose="020B0609070205080204" pitchFamily="49" charset="-128"/>
                <a:ea typeface="ＭＳ ゴシック" panose="020B0609070205080204" pitchFamily="49" charset="-128"/>
              </a:rPr>
              <a:t>限・勤務間インターバル）を適用</a:t>
            </a:r>
            <a:endParaRPr lang="ja-JP" altLang="en-US" sz="1300" dirty="0">
              <a:latin typeface="ＭＳ ゴシック" panose="020B0609070205080204" pitchFamily="49" charset="-128"/>
              <a:ea typeface="ＭＳ ゴシック" panose="020B0609070205080204" pitchFamily="49" charset="-128"/>
            </a:endParaRPr>
          </a:p>
        </p:txBody>
      </p:sp>
      <p:sp>
        <p:nvSpPr>
          <p:cNvPr id="14" name="右矢印 13"/>
          <p:cNvSpPr/>
          <p:nvPr/>
        </p:nvSpPr>
        <p:spPr>
          <a:xfrm rot="5400000">
            <a:off x="646475" y="2791972"/>
            <a:ext cx="227136" cy="881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大かっこ 15"/>
          <p:cNvSpPr/>
          <p:nvPr/>
        </p:nvSpPr>
        <p:spPr>
          <a:xfrm>
            <a:off x="140400" y="1702825"/>
            <a:ext cx="3794476" cy="1339975"/>
          </a:xfrm>
          <a:prstGeom prst="bracketPair">
            <a:avLst>
              <a:gd name="adj" fmla="val 999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3" name="テキスト ボックス 42"/>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F22C1A42-2078-42B4-8D9F-C161AA361879}"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10</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389871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0" y="40342"/>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地域医療確保暫定特例水準の適用フロー</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テキスト ボックス 1"/>
          <p:cNvSpPr txBox="1"/>
          <p:nvPr/>
        </p:nvSpPr>
        <p:spPr>
          <a:xfrm>
            <a:off x="122771" y="705265"/>
            <a:ext cx="9656660" cy="523220"/>
          </a:xfrm>
          <a:prstGeom prst="rect">
            <a:avLst/>
          </a:prstGeom>
          <a:noFill/>
          <a:ln>
            <a:solidFill>
              <a:schemeClr val="bg1">
                <a:lumMod val="50000"/>
              </a:schemeClr>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2024</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４月の時間外労働の上限規制適用までの５年間において、各医療機関の労働時間短縮の動きを念頭に、国・都道府県等が必要な支援等を行った上で、やむを得ないものについて地域医療確保暫定特例水準の適用となる。</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50" name="テキスト ボックス 149"/>
          <p:cNvSpPr txBox="1"/>
          <p:nvPr/>
        </p:nvSpPr>
        <p:spPr>
          <a:xfrm>
            <a:off x="362738" y="1398146"/>
            <a:ext cx="490390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＜各医療機関の状況に応じた５年間の動き（例）＞</a:t>
            </a:r>
            <a:endPar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テキスト ボックス 33"/>
          <p:cNvSpPr txBox="1"/>
          <p:nvPr/>
        </p:nvSpPr>
        <p:spPr>
          <a:xfrm>
            <a:off x="5489094" y="1396729"/>
            <a:ext cx="452720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＜医療機関をバックアップする仕組み（案）＞</a:t>
            </a:r>
            <a:endPar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左矢印吹き出し 5"/>
          <p:cNvSpPr/>
          <p:nvPr/>
        </p:nvSpPr>
        <p:spPr>
          <a:xfrm>
            <a:off x="5489095" y="2076317"/>
            <a:ext cx="4251304" cy="397166"/>
          </a:xfrm>
          <a:prstGeom prst="leftArrowCallout">
            <a:avLst>
              <a:gd name="adj1" fmla="val 54391"/>
              <a:gd name="adj2" fmla="val 44594"/>
              <a:gd name="adj3" fmla="val 52264"/>
              <a:gd name="adj4" fmla="val 91140"/>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医師の宿日直や研鑽を含めた</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労働時間の考え方の周知</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6" name="左矢印吹き出し 35"/>
          <p:cNvSpPr/>
          <p:nvPr/>
        </p:nvSpPr>
        <p:spPr>
          <a:xfrm>
            <a:off x="5489094" y="2537512"/>
            <a:ext cx="4251305" cy="3979587"/>
          </a:xfrm>
          <a:prstGeom prst="leftArrowCallout">
            <a:avLst>
              <a:gd name="adj1" fmla="val 30273"/>
              <a:gd name="adj2" fmla="val 32235"/>
              <a:gd name="adj3" fmla="val 6668"/>
              <a:gd name="adj4" fmla="val 91038"/>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角丸四角形 6"/>
          <p:cNvSpPr/>
          <p:nvPr/>
        </p:nvSpPr>
        <p:spPr>
          <a:xfrm>
            <a:off x="5954671" y="3406114"/>
            <a:ext cx="2076456" cy="3064974"/>
          </a:xfrm>
          <a:prstGeom prst="roundRect">
            <a:avLst>
              <a:gd name="adj" fmla="val 859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都道府県</a:t>
            </a:r>
            <a:endParaRPr kumimoji="1" lang="en-US" altLang="ja-JP" sz="1200" b="1"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個別医療機関における医師の労働時間短縮・地域医療確保の両面から、域内の全体状況を把握</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（各医療機関の医師の労働時間の概況把握、（Ｂ）水準適用「候補」の把握等）</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医療勤務環境改善支援や医師偏在対策を有効に組み合わせた医療機関支援、医師の労働時間の実態把握を踏まえた医療提供体制の検討</a:t>
            </a:r>
            <a:endParaRPr kumimoji="1" lang="ja-JP" altLang="en-US" sz="1200" b="0" i="0" u="none" strike="sng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4" name="角丸四角形 43"/>
          <p:cNvSpPr/>
          <p:nvPr/>
        </p:nvSpPr>
        <p:spPr>
          <a:xfrm>
            <a:off x="8102887" y="3406115"/>
            <a:ext cx="1565752" cy="3064973"/>
          </a:xfrm>
          <a:prstGeom prst="roundRect">
            <a:avLst>
              <a:gd name="adj" fmla="val 859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評価機能（新）</a:t>
            </a:r>
            <a:endParaRPr kumimoji="1" lang="en-US" altLang="ja-JP" sz="1200" b="1"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医療機関ごとに、医師の長時間労働の要因分析・評価、指導を実施</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（（Ｂ）水準超過医療機関、（Ｂ）水準適用「候補」医療機関を優先）</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医療機関と都道府県に評価結果を通知し、取組を促す</a:t>
            </a:r>
            <a:endParaRPr kumimoji="1" lang="en-US" altLang="ja-JP" sz="12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7" name="角丸四角形 46"/>
          <p:cNvSpPr/>
          <p:nvPr/>
        </p:nvSpPr>
        <p:spPr>
          <a:xfrm>
            <a:off x="5967198" y="2635070"/>
            <a:ext cx="3726493" cy="707015"/>
          </a:xfrm>
          <a:prstGeom prst="roundRect">
            <a:avLst>
              <a:gd name="adj" fmla="val 859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国（厚生労働省）</a:t>
            </a:r>
            <a:endParaRPr kumimoji="1" lang="en-US" altLang="ja-JP" sz="1200" b="1"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医師の時間外労働短縮目標ラインの設定</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等、全体方針を策定</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4" name="図 3"/>
          <p:cNvPicPr>
            <a:picLocks noChangeAspect="1"/>
          </p:cNvPicPr>
          <p:nvPr/>
        </p:nvPicPr>
        <p:blipFill>
          <a:blip r:embed="rId2"/>
          <a:stretch>
            <a:fillRect/>
          </a:stretch>
        </p:blipFill>
        <p:spPr>
          <a:xfrm>
            <a:off x="-47760" y="1949359"/>
            <a:ext cx="5930671" cy="4726211"/>
          </a:xfrm>
          <a:prstGeom prst="rect">
            <a:avLst/>
          </a:prstGeom>
        </p:spPr>
      </p:pic>
      <p:sp>
        <p:nvSpPr>
          <p:cNvPr id="14" name="テキスト ボックス 13"/>
          <p:cNvSpPr txBox="1"/>
          <p:nvPr/>
        </p:nvSpPr>
        <p:spPr>
          <a:xfrm>
            <a:off x="9365382" y="6381352"/>
            <a:ext cx="504882"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434FBA66-A1C1-4A7A-9E32-305765BC4987}"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11</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1226754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24064" y="40342"/>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集中的技能向上水準の適用フロー</a:t>
            </a:r>
            <a:endParaRPr kumimoji="0"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2" name="図表 1"/>
          <p:cNvGraphicFramePr/>
          <p:nvPr>
            <p:extLst/>
          </p:nvPr>
        </p:nvGraphicFramePr>
        <p:xfrm>
          <a:off x="888272" y="934653"/>
          <a:ext cx="9297335" cy="673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直線コネクタ 7"/>
          <p:cNvCxnSpPr/>
          <p:nvPr/>
        </p:nvCxnSpPr>
        <p:spPr>
          <a:xfrm>
            <a:off x="758034" y="3919261"/>
            <a:ext cx="9111227" cy="0"/>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708159" y="1671915"/>
            <a:ext cx="9111227" cy="0"/>
          </a:xfrm>
          <a:prstGeom prst="line">
            <a:avLst/>
          </a:prstGeom>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124421" y="640253"/>
            <a:ext cx="9469955"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以下のとおり、各論点について具体的な内容をフローで整理した。</a:t>
            </a:r>
            <a:endParaRPr kumimoji="1" lang="ja-JP"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正方形/長方形 11"/>
          <p:cNvSpPr/>
          <p:nvPr/>
        </p:nvSpPr>
        <p:spPr>
          <a:xfrm>
            <a:off x="39187" y="1707113"/>
            <a:ext cx="849085" cy="21550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a:t>
            </a:r>
            <a:r>
              <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　１　初期研修医・</a:t>
            </a:r>
            <a:r>
              <a:rPr kumimoji="1" lang="ja-JP"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日本</a:t>
            </a:r>
            <a:r>
              <a:rPr kumimoji="1" lang="ja-JP" altLang="ja-JP" sz="14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専門医機構の定める専門研修プログラム</a:t>
            </a:r>
            <a:r>
              <a:rPr kumimoji="1" lang="ja-JP"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に参加</a:t>
            </a:r>
            <a:r>
              <a:rPr kumimoji="1" lang="ja-JP" altLang="ja-JP" sz="14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する後期研修医</a:t>
            </a:r>
            <a:endParaRPr kumimoji="1" lang="ja-JP" altLang="en-US" sz="14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39190" y="3976339"/>
            <a:ext cx="849082" cy="24373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a:t>
            </a:r>
            <a:r>
              <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　２　</a:t>
            </a:r>
            <a:endPar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医籍登録後の</a:t>
            </a:r>
            <a:endPar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臨床経験６年目以降の者</a:t>
            </a:r>
            <a:endParaRPr kumimoji="1" lang="ja-JP" altLang="en-US" sz="14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15" name="角丸四角形 14"/>
          <p:cNvSpPr/>
          <p:nvPr/>
        </p:nvSpPr>
        <p:spPr>
          <a:xfrm>
            <a:off x="969091" y="1707114"/>
            <a:ext cx="4352081" cy="2155070"/>
          </a:xfrm>
          <a:prstGeom prst="roundRect">
            <a:avLst>
              <a:gd name="adj" fmla="val 8309"/>
            </a:avLst>
          </a:prstGeom>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臨床研修病院ごとの臨床研修プログラム、</a:t>
            </a:r>
            <a:r>
              <a:rPr kumimoji="1" lang="ja-JP" altLang="ja-JP"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各学会及び日本専門医機構の認定する専門研修プログラム</a:t>
            </a: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において、各研修における時間外労働の想定最大時間数（直近の実績）を明示</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当該時間数が（Ａ）水準を超える医療機関について、（Ｂ）水準と同様に都道府県が特定。</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特定に伴い、当該医療機関に追加的健康確保措置が義務付けられる。</a:t>
            </a:r>
            <a:endPar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角丸四角形 16"/>
          <p:cNvSpPr/>
          <p:nvPr/>
        </p:nvSpPr>
        <p:spPr>
          <a:xfrm>
            <a:off x="5406750" y="1707113"/>
            <a:ext cx="658307" cy="4706623"/>
          </a:xfrm>
          <a:prstGeom prst="roundRect">
            <a:avLst>
              <a:gd name="adj" fmla="val 8309"/>
            </a:avLst>
          </a:prstGeom>
        </p:spPr>
        <p:style>
          <a:lnRef idx="2">
            <a:schemeClr val="accent6"/>
          </a:lnRef>
          <a:fillRef idx="1">
            <a:schemeClr val="lt1"/>
          </a:fillRef>
          <a:effectRef idx="0">
            <a:schemeClr val="accent6"/>
          </a:effectRef>
          <a:fontRef idx="minor">
            <a:schemeClr val="dk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対象業務について３６協定を締結</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（「臨床研修（又は専門研修）に係る業務」・</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「高度特定技能育成に係る業務」）</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角丸四角形 17"/>
          <p:cNvSpPr/>
          <p:nvPr/>
        </p:nvSpPr>
        <p:spPr>
          <a:xfrm>
            <a:off x="963774" y="3976339"/>
            <a:ext cx="4357398" cy="2437397"/>
          </a:xfrm>
          <a:prstGeom prst="roundRect">
            <a:avLst>
              <a:gd name="adj" fmla="val 11095"/>
            </a:avLst>
          </a:prstGeom>
        </p:spPr>
        <p:style>
          <a:lnRef idx="2">
            <a:schemeClr val="accent6"/>
          </a:lnRef>
          <a:fillRef idx="1">
            <a:schemeClr val="lt1"/>
          </a:fillRef>
          <a:effectRef idx="0">
            <a:schemeClr val="accent6"/>
          </a:effectRef>
          <a:fontRef idx="minor">
            <a:schemeClr val="dk1"/>
          </a:fontRef>
        </p:style>
        <p:txBody>
          <a:bodyPr lIns="36000" rIns="0" rtlCol="0" anchor="ctr"/>
          <a:lstStyle/>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我が国の医療技術の水準向上に</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向け、先進的</a:t>
            </a: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な手術方法</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など高度な</a:t>
            </a: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技能</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を有する</a:t>
            </a: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医師を育成することが公益上</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必要である分野を審査組織（</a:t>
            </a:r>
            <a:r>
              <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１）において指定。</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52000" marR="0" lvl="0" algn="l" defTabSz="914400" rtl="0" eaLnBrk="1" fontAlgn="auto" latinLnBrk="0" hangingPunct="1">
              <a:lnSpc>
                <a:spcPct val="100000"/>
              </a:lnSpc>
              <a:spcBef>
                <a:spcPts val="600"/>
              </a:spcBef>
              <a:spcAft>
                <a:spcPts val="0"/>
              </a:spcAft>
              <a:buClrTx/>
              <a:buSzTx/>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高度に専門的な医療を三次医療圏単位又はより広域で提供することにより、我が国の医療水準の維持発展を図る必要がある分野であって、そのための技能を一定期間、集中的に修練する必要がある分野。</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当該医師を育成するために必要な設備・体制を整備している医療機関を（Ｂ）水準と同様に都道府県が特定。</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追加的健康確保措置の義務付け。</a:t>
            </a:r>
            <a:endPar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3" name="角丸四角形 22"/>
          <p:cNvSpPr/>
          <p:nvPr/>
        </p:nvSpPr>
        <p:spPr>
          <a:xfrm>
            <a:off x="6150634" y="1707114"/>
            <a:ext cx="3718240" cy="2155070"/>
          </a:xfrm>
          <a:prstGeom prst="roundRect">
            <a:avLst>
              <a:gd name="adj" fmla="val 5425"/>
            </a:avLst>
          </a:prstGeom>
        </p:spPr>
        <p:style>
          <a:lnRef idx="2">
            <a:schemeClr val="accent6"/>
          </a:lnRef>
          <a:fillRef idx="1">
            <a:schemeClr val="lt1"/>
          </a:fillRef>
          <a:effectRef idx="0">
            <a:schemeClr val="accent6"/>
          </a:effectRef>
          <a:fontRef idx="minor">
            <a:schemeClr val="dk1"/>
          </a:fontRef>
        </p:style>
        <p:txBody>
          <a:bodyPr vert="horz" rtlCol="0" anchor="ct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時間外労働の実態を踏まえて医師が各医療機関に応募。</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採用（雇用契約開始）後、初期研修・専門研修に左記３６協定が適用。→時間数が実態と乖離している等の場合は臨床研修病院指定、専門研修プログラムの認定スキームの中で是正させる</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追加的健康確保措置の実施。→未実施の場合は（Ｂ）医療機関と同様の特定スキームの中で是正させる</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角丸四角形 23"/>
          <p:cNvSpPr/>
          <p:nvPr/>
        </p:nvSpPr>
        <p:spPr>
          <a:xfrm>
            <a:off x="6150634" y="3976339"/>
            <a:ext cx="3731302" cy="2423327"/>
          </a:xfrm>
          <a:prstGeom prst="roundRect">
            <a:avLst>
              <a:gd name="adj" fmla="val 8309"/>
            </a:avLst>
          </a:prstGeom>
        </p:spPr>
        <p:style>
          <a:lnRef idx="2">
            <a:schemeClr val="accent6"/>
          </a:lnRef>
          <a:fillRef idx="1">
            <a:schemeClr val="lt1"/>
          </a:fillRef>
          <a:effectRef idx="0">
            <a:schemeClr val="accent6"/>
          </a:effectRef>
          <a:fontRef idx="minor">
            <a:schemeClr val="dk1"/>
          </a:fontRef>
        </p:style>
        <p:txBody>
          <a:bodyPr vert="horz" lIns="36000" rIns="36000" rtlCol="0" anchor="ct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医師が主体的に高度特定技能育成計画（内容に応じ、有期のものを想定）を</a:t>
            </a: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作成し、</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当該計画の</a:t>
            </a: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必要性</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を所属医療機関に申し出</a:t>
            </a: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医療機関が当該計画を承認し、当該計画に必要な業務を特定して審査組織（</a:t>
            </a:r>
            <a:r>
              <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１）に申請。</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審査組織における承認を経て、特定された当該業務に左記３６協定が適用。</a:t>
            </a:r>
            <a:endParaRPr kumimoji="1" lang="en-US" altLang="ja-JP"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追加的健康確保措置の実施。→未実施の場合は上記と同様。</a:t>
            </a:r>
            <a:endPar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p:cNvSpPr txBox="1"/>
          <p:nvPr/>
        </p:nvSpPr>
        <p:spPr>
          <a:xfrm>
            <a:off x="324479" y="6413972"/>
            <a:ext cx="907171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１我が国の医療技術の水準向上のための公益上の必要性の判断となることから、高度な医学的見地からの審査組織を設ける必要がある。</a:t>
            </a:r>
            <a:endPar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２高度特定技能については、個々の医師の自由な意欲・希望の元で発案されると考えられることから、医師が計画を作成することとなる。</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大かっこ 3"/>
          <p:cNvSpPr/>
          <p:nvPr/>
        </p:nvSpPr>
        <p:spPr>
          <a:xfrm>
            <a:off x="1173561" y="4810539"/>
            <a:ext cx="4008039" cy="715618"/>
          </a:xfrm>
          <a:prstGeom prst="bracketPair">
            <a:avLst>
              <a:gd name="adj" fmla="val 7408"/>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5AB1D3E6-FE7A-453F-B537-4DD95E0C9D69}"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12</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9293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0" y="40342"/>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ja-JP" altLang="en-US" sz="2400" dirty="0" smtClean="0">
                <a:solidFill>
                  <a:prstClr val="black"/>
                </a:solidFill>
                <a:latin typeface="HGP創英角ｺﾞｼｯｸUB" panose="020B0900000000000000" pitchFamily="50" charset="-128"/>
                <a:ea typeface="HGP創英角ｺﾞｼｯｸUB" panose="020B0900000000000000" pitchFamily="50" charset="-128"/>
              </a:rPr>
              <a:t>時間外労働規制の施行について（中長期の見通し）</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aphicFrame>
        <p:nvGraphicFramePr>
          <p:cNvPr id="3" name="表 2"/>
          <p:cNvGraphicFramePr>
            <a:graphicFrameLocks noGrp="1"/>
          </p:cNvGraphicFramePr>
          <p:nvPr>
            <p:extLst>
              <p:ext uri="{D42A27DB-BD31-4B8C-83A1-F6EECF244321}">
                <p14:modId xmlns:p14="http://schemas.microsoft.com/office/powerpoint/2010/main" val="2615170241"/>
              </p:ext>
            </p:extLst>
          </p:nvPr>
        </p:nvGraphicFramePr>
        <p:xfrm>
          <a:off x="122772" y="717269"/>
          <a:ext cx="9656655" cy="6049291"/>
        </p:xfrm>
        <a:graphic>
          <a:graphicData uri="http://schemas.openxmlformats.org/drawingml/2006/table">
            <a:tbl>
              <a:tblPr firstRow="1" bandRow="1">
                <a:tableStyleId>{5940675A-B579-460E-94D1-54222C63F5DA}</a:tableStyleId>
              </a:tblPr>
              <a:tblGrid>
                <a:gridCol w="508245">
                  <a:extLst>
                    <a:ext uri="{9D8B030D-6E8A-4147-A177-3AD203B41FA5}">
                      <a16:colId xmlns:a16="http://schemas.microsoft.com/office/drawing/2014/main" val="662763521"/>
                    </a:ext>
                  </a:extLst>
                </a:gridCol>
                <a:gridCol w="508245">
                  <a:extLst>
                    <a:ext uri="{9D8B030D-6E8A-4147-A177-3AD203B41FA5}">
                      <a16:colId xmlns:a16="http://schemas.microsoft.com/office/drawing/2014/main" val="1294717100"/>
                    </a:ext>
                  </a:extLst>
                </a:gridCol>
                <a:gridCol w="508245">
                  <a:extLst>
                    <a:ext uri="{9D8B030D-6E8A-4147-A177-3AD203B41FA5}">
                      <a16:colId xmlns:a16="http://schemas.microsoft.com/office/drawing/2014/main" val="615824906"/>
                    </a:ext>
                  </a:extLst>
                </a:gridCol>
                <a:gridCol w="508245">
                  <a:extLst>
                    <a:ext uri="{9D8B030D-6E8A-4147-A177-3AD203B41FA5}">
                      <a16:colId xmlns:a16="http://schemas.microsoft.com/office/drawing/2014/main" val="3561064976"/>
                    </a:ext>
                  </a:extLst>
                </a:gridCol>
                <a:gridCol w="508245">
                  <a:extLst>
                    <a:ext uri="{9D8B030D-6E8A-4147-A177-3AD203B41FA5}">
                      <a16:colId xmlns:a16="http://schemas.microsoft.com/office/drawing/2014/main" val="2862468611"/>
                    </a:ext>
                  </a:extLst>
                </a:gridCol>
                <a:gridCol w="508245">
                  <a:extLst>
                    <a:ext uri="{9D8B030D-6E8A-4147-A177-3AD203B41FA5}">
                      <a16:colId xmlns:a16="http://schemas.microsoft.com/office/drawing/2014/main" val="2953674004"/>
                    </a:ext>
                  </a:extLst>
                </a:gridCol>
                <a:gridCol w="508245">
                  <a:extLst>
                    <a:ext uri="{9D8B030D-6E8A-4147-A177-3AD203B41FA5}">
                      <a16:colId xmlns:a16="http://schemas.microsoft.com/office/drawing/2014/main" val="1041844227"/>
                    </a:ext>
                  </a:extLst>
                </a:gridCol>
                <a:gridCol w="508245">
                  <a:extLst>
                    <a:ext uri="{9D8B030D-6E8A-4147-A177-3AD203B41FA5}">
                      <a16:colId xmlns:a16="http://schemas.microsoft.com/office/drawing/2014/main" val="2988974600"/>
                    </a:ext>
                  </a:extLst>
                </a:gridCol>
                <a:gridCol w="508245">
                  <a:extLst>
                    <a:ext uri="{9D8B030D-6E8A-4147-A177-3AD203B41FA5}">
                      <a16:colId xmlns:a16="http://schemas.microsoft.com/office/drawing/2014/main" val="2138470632"/>
                    </a:ext>
                  </a:extLst>
                </a:gridCol>
                <a:gridCol w="508245">
                  <a:extLst>
                    <a:ext uri="{9D8B030D-6E8A-4147-A177-3AD203B41FA5}">
                      <a16:colId xmlns:a16="http://schemas.microsoft.com/office/drawing/2014/main" val="4084490140"/>
                    </a:ext>
                  </a:extLst>
                </a:gridCol>
                <a:gridCol w="508245">
                  <a:extLst>
                    <a:ext uri="{9D8B030D-6E8A-4147-A177-3AD203B41FA5}">
                      <a16:colId xmlns:a16="http://schemas.microsoft.com/office/drawing/2014/main" val="3318668006"/>
                    </a:ext>
                  </a:extLst>
                </a:gridCol>
                <a:gridCol w="508245">
                  <a:extLst>
                    <a:ext uri="{9D8B030D-6E8A-4147-A177-3AD203B41FA5}">
                      <a16:colId xmlns:a16="http://schemas.microsoft.com/office/drawing/2014/main" val="3809674524"/>
                    </a:ext>
                  </a:extLst>
                </a:gridCol>
                <a:gridCol w="508245">
                  <a:extLst>
                    <a:ext uri="{9D8B030D-6E8A-4147-A177-3AD203B41FA5}">
                      <a16:colId xmlns:a16="http://schemas.microsoft.com/office/drawing/2014/main" val="2333015036"/>
                    </a:ext>
                  </a:extLst>
                </a:gridCol>
                <a:gridCol w="508245">
                  <a:extLst>
                    <a:ext uri="{9D8B030D-6E8A-4147-A177-3AD203B41FA5}">
                      <a16:colId xmlns:a16="http://schemas.microsoft.com/office/drawing/2014/main" val="4042173950"/>
                    </a:ext>
                  </a:extLst>
                </a:gridCol>
                <a:gridCol w="508245">
                  <a:extLst>
                    <a:ext uri="{9D8B030D-6E8A-4147-A177-3AD203B41FA5}">
                      <a16:colId xmlns:a16="http://schemas.microsoft.com/office/drawing/2014/main" val="4250530076"/>
                    </a:ext>
                  </a:extLst>
                </a:gridCol>
                <a:gridCol w="508245">
                  <a:extLst>
                    <a:ext uri="{9D8B030D-6E8A-4147-A177-3AD203B41FA5}">
                      <a16:colId xmlns:a16="http://schemas.microsoft.com/office/drawing/2014/main" val="946136813"/>
                    </a:ext>
                  </a:extLst>
                </a:gridCol>
                <a:gridCol w="508245">
                  <a:extLst>
                    <a:ext uri="{9D8B030D-6E8A-4147-A177-3AD203B41FA5}">
                      <a16:colId xmlns:a16="http://schemas.microsoft.com/office/drawing/2014/main" val="1872873817"/>
                    </a:ext>
                  </a:extLst>
                </a:gridCol>
                <a:gridCol w="508245">
                  <a:extLst>
                    <a:ext uri="{9D8B030D-6E8A-4147-A177-3AD203B41FA5}">
                      <a16:colId xmlns:a16="http://schemas.microsoft.com/office/drawing/2014/main" val="1689167837"/>
                    </a:ext>
                  </a:extLst>
                </a:gridCol>
                <a:gridCol w="508245">
                  <a:extLst>
                    <a:ext uri="{9D8B030D-6E8A-4147-A177-3AD203B41FA5}">
                      <a16:colId xmlns:a16="http://schemas.microsoft.com/office/drawing/2014/main" val="3335593936"/>
                    </a:ext>
                  </a:extLst>
                </a:gridCol>
              </a:tblGrid>
              <a:tr h="344278">
                <a:tc>
                  <a:txBody>
                    <a:bodyPr/>
                    <a:lstStyle/>
                    <a:p>
                      <a:pPr algn="r"/>
                      <a:r>
                        <a:rPr kumimoji="1" lang="ja-JP" altLang="en-US" sz="700" dirty="0">
                          <a:latin typeface="ＭＳ ゴシック" panose="020B0609070205080204" pitchFamily="49" charset="-128"/>
                          <a:ea typeface="ＭＳ ゴシック" panose="020B0609070205080204" pitchFamily="49" charset="-128"/>
                        </a:rPr>
                        <a:t>年度</a:t>
                      </a:r>
                      <a:endParaRPr kumimoji="1" lang="en-US" altLang="ja-JP" sz="700" dirty="0">
                        <a:latin typeface="ＭＳ ゴシック" panose="020B0609070205080204" pitchFamily="49" charset="-128"/>
                        <a:ea typeface="ＭＳ ゴシック" panose="020B0609070205080204" pitchFamily="49" charset="-128"/>
                      </a:endParaRPr>
                    </a:p>
                    <a:p>
                      <a:pPr algn="l"/>
                      <a:r>
                        <a:rPr kumimoji="1" lang="ja-JP" altLang="en-US" sz="700" dirty="0">
                          <a:latin typeface="ＭＳ ゴシック" panose="020B0609070205080204" pitchFamily="49" charset="-128"/>
                          <a:ea typeface="ＭＳ ゴシック" panose="020B0609070205080204" pitchFamily="49" charset="-128"/>
                        </a:rPr>
                        <a:t>事項</a:t>
                      </a: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2019</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2020</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2021</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2022</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2023</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2024</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2025</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2026</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2027</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2028</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2029</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2030</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2031</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2032</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2033</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2034</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2035</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dirty="0">
                          <a:latin typeface="ＭＳ ゴシック" panose="020B0609070205080204" pitchFamily="49" charset="-128"/>
                          <a:ea typeface="ＭＳ ゴシック" panose="020B0609070205080204" pitchFamily="49" charset="-128"/>
                        </a:rPr>
                        <a:t>2036</a:t>
                      </a:r>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763495681"/>
                  </a:ext>
                </a:extLst>
              </a:tr>
              <a:tr h="1446522">
                <a:tc>
                  <a:txBody>
                    <a:bodyPr/>
                    <a:lstStyle/>
                    <a:p>
                      <a:pPr algn="ctr"/>
                      <a:r>
                        <a:rPr kumimoji="1" lang="ja-JP" altLang="en-US" sz="1400" dirty="0">
                          <a:latin typeface="ＭＳ ゴシック" panose="020B0609070205080204" pitchFamily="49" charset="-128"/>
                          <a:ea typeface="ＭＳ ゴシック" panose="020B0609070205080204" pitchFamily="49" charset="-128"/>
                        </a:rPr>
                        <a:t>地域医療計画・</a:t>
                      </a:r>
                      <a:endParaRPr kumimoji="1" lang="en-US" altLang="ja-JP" sz="1400" dirty="0">
                        <a:latin typeface="ＭＳ ゴシック" panose="020B0609070205080204" pitchFamily="49" charset="-128"/>
                        <a:ea typeface="ＭＳ ゴシック" panose="020B0609070205080204" pitchFamily="49" charset="-128"/>
                      </a:endParaRPr>
                    </a:p>
                    <a:p>
                      <a:pPr algn="ctr"/>
                      <a:r>
                        <a:rPr kumimoji="1" lang="ja-JP" altLang="en-US" sz="1400" dirty="0">
                          <a:latin typeface="ＭＳ ゴシック" panose="020B0609070205080204" pitchFamily="49" charset="-128"/>
                          <a:ea typeface="ＭＳ ゴシック" panose="020B0609070205080204" pitchFamily="49" charset="-128"/>
                        </a:rPr>
                        <a:t>地域医療構想</a:t>
                      </a:r>
                    </a:p>
                  </a:txBody>
                  <a:tcPr vert="eaVert" anchor="ct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51542642"/>
                  </a:ext>
                </a:extLst>
              </a:tr>
              <a:tr h="1541417">
                <a:tc>
                  <a:txBody>
                    <a:bodyPr/>
                    <a:lstStyle/>
                    <a:p>
                      <a:pPr algn="ctr"/>
                      <a:r>
                        <a:rPr kumimoji="1" lang="ja-JP" altLang="en-US" sz="1400" dirty="0">
                          <a:latin typeface="ＭＳ ゴシック" panose="020B0609070205080204" pitchFamily="49" charset="-128"/>
                          <a:ea typeface="ＭＳ ゴシック" panose="020B0609070205080204" pitchFamily="49" charset="-128"/>
                        </a:rPr>
                        <a:t>医師養成</a:t>
                      </a:r>
                    </a:p>
                  </a:txBody>
                  <a:tcPr vert="eaVert" anchor="ct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017661938"/>
                  </a:ext>
                </a:extLst>
              </a:tr>
              <a:tr h="2717074">
                <a:tc>
                  <a:txBody>
                    <a:bodyPr/>
                    <a:lstStyle/>
                    <a:p>
                      <a:pPr algn="ctr"/>
                      <a:r>
                        <a:rPr kumimoji="1" lang="ja-JP" altLang="en-US" sz="1400" dirty="0">
                          <a:latin typeface="ＭＳ ゴシック" panose="020B0609070205080204" pitchFamily="49" charset="-128"/>
                          <a:ea typeface="ＭＳ ゴシック" panose="020B0609070205080204" pitchFamily="49" charset="-128"/>
                        </a:rPr>
                        <a:t>時間外労働上限規制</a:t>
                      </a:r>
                    </a:p>
                  </a:txBody>
                  <a:tcPr vert="eaVert" anchor="ct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298649393"/>
                  </a:ext>
                </a:extLst>
              </a:tr>
            </a:tbl>
          </a:graphicData>
        </a:graphic>
      </p:graphicFrame>
      <p:sp>
        <p:nvSpPr>
          <p:cNvPr id="4" name="左右矢印 3"/>
          <p:cNvSpPr/>
          <p:nvPr/>
        </p:nvSpPr>
        <p:spPr>
          <a:xfrm>
            <a:off x="3223648" y="1033567"/>
            <a:ext cx="2956299" cy="4996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第８次医療計画</a:t>
            </a:r>
          </a:p>
        </p:txBody>
      </p:sp>
      <p:sp>
        <p:nvSpPr>
          <p:cNvPr id="9" name="テキスト ボックス 8"/>
          <p:cNvSpPr txBox="1"/>
          <p:nvPr/>
        </p:nvSpPr>
        <p:spPr>
          <a:xfrm>
            <a:off x="4786557" y="1306226"/>
            <a:ext cx="400110" cy="1349087"/>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（中間見直し）</a:t>
            </a:r>
          </a:p>
        </p:txBody>
      </p:sp>
      <p:sp>
        <p:nvSpPr>
          <p:cNvPr id="10" name="テキスト ボックス 9"/>
          <p:cNvSpPr txBox="1"/>
          <p:nvPr/>
        </p:nvSpPr>
        <p:spPr>
          <a:xfrm>
            <a:off x="7791111" y="1301821"/>
            <a:ext cx="400110" cy="1349087"/>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（中間見直し）</a:t>
            </a:r>
          </a:p>
        </p:txBody>
      </p:sp>
      <p:sp>
        <p:nvSpPr>
          <p:cNvPr id="11" name="テキスト ボックス 10"/>
          <p:cNvSpPr txBox="1"/>
          <p:nvPr/>
        </p:nvSpPr>
        <p:spPr>
          <a:xfrm>
            <a:off x="2061614" y="2562373"/>
            <a:ext cx="738664" cy="160125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（医師確保計画に基づく地域枠・地元枠の増員開始）</a:t>
            </a:r>
          </a:p>
        </p:txBody>
      </p:sp>
      <p:sp>
        <p:nvSpPr>
          <p:cNvPr id="12" name="右矢印 11"/>
          <p:cNvSpPr/>
          <p:nvPr/>
        </p:nvSpPr>
        <p:spPr>
          <a:xfrm>
            <a:off x="2707105" y="2772228"/>
            <a:ext cx="6511802" cy="533533"/>
          </a:xfrm>
          <a:prstGeom prst="right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正方形/長方形 12"/>
          <p:cNvSpPr/>
          <p:nvPr/>
        </p:nvSpPr>
        <p:spPr>
          <a:xfrm>
            <a:off x="3223648" y="4272707"/>
            <a:ext cx="371959" cy="2389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施行</a:t>
            </a:r>
          </a:p>
        </p:txBody>
      </p:sp>
      <p:sp>
        <p:nvSpPr>
          <p:cNvPr id="18" name="右矢印 17"/>
          <p:cNvSpPr/>
          <p:nvPr/>
        </p:nvSpPr>
        <p:spPr>
          <a:xfrm>
            <a:off x="707010" y="4272707"/>
            <a:ext cx="2485642" cy="38745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767823" y="4702075"/>
            <a:ext cx="229267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実態調査</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医師の労働時間短縮のための実効的な支援策（マネジメント改革、特定行為研修制度のパッケージ化等）により暫定特例水準の対象</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をなるべく少なくする</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努力</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必要に応じて追加的支援策の実施・規制水準の検証</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21" name="直線矢印コネクタ 20"/>
          <p:cNvCxnSpPr>
            <a:endCxn id="23" idx="0"/>
          </p:cNvCxnSpPr>
          <p:nvPr/>
        </p:nvCxnSpPr>
        <p:spPr>
          <a:xfrm flipH="1">
            <a:off x="4946178" y="2453552"/>
            <a:ext cx="6822" cy="1774849"/>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6476127" y="2263658"/>
            <a:ext cx="8508" cy="198176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761512" y="4228401"/>
            <a:ext cx="369332" cy="1528624"/>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（実態調査・検討）</a:t>
            </a:r>
          </a:p>
        </p:txBody>
      </p:sp>
      <p:sp>
        <p:nvSpPr>
          <p:cNvPr id="33" name="右矢印 32"/>
          <p:cNvSpPr/>
          <p:nvPr/>
        </p:nvSpPr>
        <p:spPr>
          <a:xfrm>
            <a:off x="3590761" y="5569945"/>
            <a:ext cx="5189952" cy="53820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（Ｂ）水準：実態調査等を踏まえた段階的な見直しの検討</a:t>
            </a:r>
            <a:endPar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p:txBody>
      </p:sp>
      <p:sp>
        <p:nvSpPr>
          <p:cNvPr id="40" name="テキスト ボックス 39"/>
          <p:cNvSpPr txBox="1"/>
          <p:nvPr/>
        </p:nvSpPr>
        <p:spPr>
          <a:xfrm>
            <a:off x="9349016" y="2626829"/>
            <a:ext cx="400110" cy="1558396"/>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（達成目標年）</a:t>
            </a:r>
          </a:p>
        </p:txBody>
      </p:sp>
      <p:sp>
        <p:nvSpPr>
          <p:cNvPr id="39" name="左右矢印 38"/>
          <p:cNvSpPr/>
          <p:nvPr/>
        </p:nvSpPr>
        <p:spPr>
          <a:xfrm>
            <a:off x="6242835" y="1029288"/>
            <a:ext cx="2956299" cy="4996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第９次医療計画</a:t>
            </a:r>
          </a:p>
        </p:txBody>
      </p:sp>
      <p:sp>
        <p:nvSpPr>
          <p:cNvPr id="45" name="テキスト ボックス 44"/>
          <p:cNvSpPr txBox="1"/>
          <p:nvPr/>
        </p:nvSpPr>
        <p:spPr>
          <a:xfrm>
            <a:off x="6260838" y="1344021"/>
            <a:ext cx="400110" cy="990015"/>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（見直し）</a:t>
            </a:r>
          </a:p>
        </p:txBody>
      </p:sp>
      <p:cxnSp>
        <p:nvCxnSpPr>
          <p:cNvPr id="47" name="直線矢印コネクタ 46"/>
          <p:cNvCxnSpPr>
            <a:endCxn id="48" idx="0"/>
          </p:cNvCxnSpPr>
          <p:nvPr/>
        </p:nvCxnSpPr>
        <p:spPr>
          <a:xfrm flipH="1">
            <a:off x="7993998" y="2453552"/>
            <a:ext cx="11745" cy="177100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713027" y="3006058"/>
            <a:ext cx="4732480" cy="954107"/>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医師偏在対策においては、地域枠・地元枠の増員効果がある程度蓄積した時点で、都道府県における医師の需給均衡を達成するという考え方で、達成目標年を設定（医師需給分科会で</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議論）</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32" name="正方形/長方形 31"/>
          <p:cNvSpPr/>
          <p:nvPr/>
        </p:nvSpPr>
        <p:spPr>
          <a:xfrm>
            <a:off x="8793776" y="4364332"/>
            <a:ext cx="425131" cy="158961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２０３５年度末を</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目標に終了年限</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7" name="テキスト ボックス 36"/>
          <p:cNvSpPr txBox="1"/>
          <p:nvPr/>
        </p:nvSpPr>
        <p:spPr>
          <a:xfrm>
            <a:off x="6297689" y="4220437"/>
            <a:ext cx="369332" cy="1528624"/>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（実態調査・検討）</a:t>
            </a:r>
          </a:p>
        </p:txBody>
      </p:sp>
      <p:sp>
        <p:nvSpPr>
          <p:cNvPr id="48" name="テキスト ボックス 47"/>
          <p:cNvSpPr txBox="1"/>
          <p:nvPr/>
        </p:nvSpPr>
        <p:spPr>
          <a:xfrm>
            <a:off x="7809332" y="4224553"/>
            <a:ext cx="369332" cy="1528624"/>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（実態調査・検討）</a:t>
            </a:r>
          </a:p>
        </p:txBody>
      </p:sp>
      <p:sp>
        <p:nvSpPr>
          <p:cNvPr id="42" name="テキスト ボックス 41"/>
          <p:cNvSpPr txBox="1"/>
          <p:nvPr/>
        </p:nvSpPr>
        <p:spPr>
          <a:xfrm>
            <a:off x="8663196" y="4120447"/>
            <a:ext cx="723275" cy="307777"/>
          </a:xfrm>
          <a:prstGeom prst="rect">
            <a:avLst/>
          </a:prstGeom>
          <a:noFill/>
        </p:spPr>
        <p:txBody>
          <a:bodyPr wrap="none" rtlCol="0">
            <a:spAutoFit/>
          </a:bodyPr>
          <a:lstStyle/>
          <a:p>
            <a:r>
              <a:rPr kumimoji="1" lang="en-US" altLang="ja-JP" sz="1400" b="1" dirty="0" smtClean="0">
                <a:latin typeface="ＭＳ ゴシック" panose="020B0609070205080204" pitchFamily="49" charset="-128"/>
                <a:ea typeface="ＭＳ ゴシック" panose="020B0609070205080204" pitchFamily="49" charset="-128"/>
              </a:rPr>
              <a:t>2036.3</a:t>
            </a:r>
            <a:endParaRPr kumimoji="1" lang="ja-JP" altLang="en-US" sz="1400" b="1" dirty="0">
              <a:latin typeface="ＭＳ ゴシック" panose="020B0609070205080204" pitchFamily="49" charset="-128"/>
              <a:ea typeface="ＭＳ ゴシック" panose="020B0609070205080204" pitchFamily="49" charset="-128"/>
            </a:endParaRPr>
          </a:p>
        </p:txBody>
      </p:sp>
      <p:sp>
        <p:nvSpPr>
          <p:cNvPr id="6" name="右矢印 5"/>
          <p:cNvSpPr/>
          <p:nvPr/>
        </p:nvSpPr>
        <p:spPr>
          <a:xfrm>
            <a:off x="638726" y="1036298"/>
            <a:ext cx="2522034" cy="49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latin typeface="ＭＳ ゴシック" panose="020B0609070205080204" pitchFamily="49" charset="-128"/>
                <a:ea typeface="ＭＳ ゴシック" panose="020B0609070205080204" pitchFamily="49" charset="-128"/>
              </a:rPr>
              <a:t>第７次医療計画</a:t>
            </a:r>
            <a:endParaRPr kumimoji="1" lang="ja-JP" altLang="en-US" b="1" dirty="0">
              <a:latin typeface="ＭＳ ゴシック" panose="020B0609070205080204" pitchFamily="49" charset="-128"/>
              <a:ea typeface="ＭＳ ゴシック" panose="020B0609070205080204" pitchFamily="49" charset="-128"/>
            </a:endParaRPr>
          </a:p>
        </p:txBody>
      </p:sp>
      <p:sp>
        <p:nvSpPr>
          <p:cNvPr id="29" name="右矢印 28"/>
          <p:cNvSpPr/>
          <p:nvPr/>
        </p:nvSpPr>
        <p:spPr>
          <a:xfrm>
            <a:off x="3598034" y="6130181"/>
            <a:ext cx="5911726" cy="52568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rPr>
              <a:t>（Ｃ）水準：研修及び医療の質の評価とともに中長期的に検証</a:t>
            </a:r>
            <a:endPar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p:txBody>
      </p:sp>
      <p:sp>
        <p:nvSpPr>
          <p:cNvPr id="30" name="テキスト ボックス 29"/>
          <p:cNvSpPr txBox="1"/>
          <p:nvPr/>
        </p:nvSpPr>
        <p:spPr>
          <a:xfrm>
            <a:off x="9400469" y="5065226"/>
            <a:ext cx="369332" cy="2025867"/>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（この後も引き続き）</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テキスト ボックス 33"/>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2ACEC68B-EA6C-4087-9DFF-D7DA62082F66}"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13</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09217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2779" y="2881630"/>
            <a:ext cx="3225065" cy="24211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額縁 4"/>
          <p:cNvSpPr/>
          <p:nvPr/>
        </p:nvSpPr>
        <p:spPr>
          <a:xfrm>
            <a:off x="0" y="31195"/>
            <a:ext cx="9906000" cy="459703"/>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「緊急的な取組」の徹底に向けて</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8" name="コンテンツ プレースホルダ 13"/>
          <p:cNvSpPr txBox="1">
            <a:spLocks/>
          </p:cNvSpPr>
          <p:nvPr/>
        </p:nvSpPr>
        <p:spPr bwMode="auto">
          <a:xfrm>
            <a:off x="117467" y="2907656"/>
            <a:ext cx="3220586" cy="218751"/>
          </a:xfrm>
          <a:prstGeom prst="rect">
            <a:avLst/>
          </a:prstGeom>
          <a:noFill/>
          <a:ln w="9525">
            <a:noFill/>
            <a:miter lim="800000"/>
            <a:headEnd/>
            <a:tailEnd/>
          </a:ln>
        </p:spPr>
        <p:txBody>
          <a:bodyPr vert="horz" wrap="square" lIns="76679" tIns="38339" rIns="76679" bIns="38339"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sng"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「労働時間管理の適正化に向けた取組</a:t>
            </a:r>
            <a:r>
              <a:rPr kumimoji="0" lang="ja-JP" altLang="en-US" sz="1200" b="1" i="0" u="sng"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0" lang="en-US" altLang="ja-JP" sz="1200" b="1" i="0" u="sng"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25" name="正方形/長方形 24"/>
          <p:cNvSpPr/>
          <p:nvPr/>
        </p:nvSpPr>
        <p:spPr>
          <a:xfrm>
            <a:off x="3335283" y="2881630"/>
            <a:ext cx="3225065" cy="24211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6618428" y="2875403"/>
            <a:ext cx="3225065" cy="24211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コンテンツ プレースホルダ 13"/>
          <p:cNvSpPr txBox="1">
            <a:spLocks/>
          </p:cNvSpPr>
          <p:nvPr/>
        </p:nvSpPr>
        <p:spPr bwMode="auto">
          <a:xfrm>
            <a:off x="3432350" y="2910185"/>
            <a:ext cx="3103697" cy="271086"/>
          </a:xfrm>
          <a:prstGeom prst="rect">
            <a:avLst/>
          </a:prstGeom>
          <a:noFill/>
          <a:ln w="9525">
            <a:noFill/>
            <a:miter lim="800000"/>
            <a:headEnd/>
            <a:tailEnd/>
          </a:ln>
        </p:spPr>
        <p:txBody>
          <a:bodyPr vert="horz" wrap="square" lIns="76679" tIns="38339" rIns="76679" bIns="38339"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sng"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r>
              <a:rPr kumimoji="0" lang="en-US" altLang="ja-JP" sz="1200" b="1" i="0" u="sng"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36</a:t>
            </a:r>
            <a:r>
              <a:rPr kumimoji="0" lang="ja-JP" altLang="en-US" sz="1200" b="1" i="0" u="sng"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協定等の自己点検</a:t>
            </a:r>
            <a:r>
              <a:rPr kumimoji="0" lang="ja-JP" altLang="en-US" sz="1200" b="1" i="0" u="sng"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0" lang="en-US" altLang="ja-JP" sz="1200" b="1" i="0" u="sng"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15" name="コンテンツ プレースホルダ 13"/>
          <p:cNvSpPr txBox="1">
            <a:spLocks/>
          </p:cNvSpPr>
          <p:nvPr/>
        </p:nvSpPr>
        <p:spPr bwMode="auto">
          <a:xfrm>
            <a:off x="6536047" y="2902835"/>
            <a:ext cx="3371093" cy="203899"/>
          </a:xfrm>
          <a:prstGeom prst="rect">
            <a:avLst/>
          </a:prstGeom>
          <a:noFill/>
          <a:ln w="9525">
            <a:noFill/>
            <a:miter lim="800000"/>
            <a:headEnd/>
            <a:tailEnd/>
          </a:ln>
        </p:spPr>
        <p:txBody>
          <a:bodyPr vert="horz" wrap="square" lIns="76679" tIns="38339" rIns="76679" bIns="38339"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sng"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「既存の産業保健の仕組みの活用</a:t>
            </a:r>
            <a:r>
              <a:rPr kumimoji="0" lang="ja-JP" altLang="en-US" sz="1200" b="1" i="0" u="sng"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rPr>
              <a:t>」</a:t>
            </a:r>
            <a:endParaRPr kumimoji="0" lang="en-US" altLang="ja-JP" sz="1200" b="1" i="0" u="sng" strike="noStrike" kern="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19" name="グラフ 18"/>
          <p:cNvGraphicFramePr>
            <a:graphicFrameLocks/>
          </p:cNvGraphicFramePr>
          <p:nvPr>
            <p:extLst/>
          </p:nvPr>
        </p:nvGraphicFramePr>
        <p:xfrm>
          <a:off x="42779" y="3147507"/>
          <a:ext cx="3225065" cy="14306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a:graphicFrameLocks/>
          </p:cNvGraphicFramePr>
          <p:nvPr>
            <p:extLst/>
          </p:nvPr>
        </p:nvGraphicFramePr>
        <p:xfrm>
          <a:off x="42779" y="4091695"/>
          <a:ext cx="3225065" cy="1379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nvPr>
        </p:nvGraphicFramePr>
        <p:xfrm>
          <a:off x="3335283" y="3179269"/>
          <a:ext cx="3237994" cy="13293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グラフ 28"/>
          <p:cNvGraphicFramePr>
            <a:graphicFrameLocks/>
          </p:cNvGraphicFramePr>
          <p:nvPr>
            <p:extLst/>
          </p:nvPr>
        </p:nvGraphicFramePr>
        <p:xfrm>
          <a:off x="3328678" y="4101704"/>
          <a:ext cx="3225065" cy="1190154"/>
        </p:xfrm>
        <a:graphic>
          <a:graphicData uri="http://schemas.openxmlformats.org/drawingml/2006/chart">
            <c:chart xmlns:c="http://schemas.openxmlformats.org/drawingml/2006/chart" xmlns:r="http://schemas.openxmlformats.org/officeDocument/2006/relationships" r:id="rId5"/>
          </a:graphicData>
        </a:graphic>
      </p:graphicFrame>
      <p:cxnSp>
        <p:nvCxnSpPr>
          <p:cNvPr id="3" name="直線コネクタ 2"/>
          <p:cNvCxnSpPr/>
          <p:nvPr/>
        </p:nvCxnSpPr>
        <p:spPr>
          <a:xfrm flipH="1">
            <a:off x="1545655" y="4000034"/>
            <a:ext cx="3810" cy="403860"/>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直線コネクタ 8"/>
          <p:cNvCxnSpPr/>
          <p:nvPr/>
        </p:nvCxnSpPr>
        <p:spPr>
          <a:xfrm>
            <a:off x="2124775" y="3988604"/>
            <a:ext cx="937260" cy="42291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直線コネクタ 12"/>
          <p:cNvCxnSpPr/>
          <p:nvPr/>
        </p:nvCxnSpPr>
        <p:spPr>
          <a:xfrm flipH="1">
            <a:off x="4842575" y="3996569"/>
            <a:ext cx="5080" cy="414945"/>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直線コネクタ 32"/>
          <p:cNvCxnSpPr/>
          <p:nvPr/>
        </p:nvCxnSpPr>
        <p:spPr>
          <a:xfrm>
            <a:off x="5248975" y="4006809"/>
            <a:ext cx="1163644" cy="397085"/>
          </a:xfrm>
          <a:prstGeom prst="line">
            <a:avLst/>
          </a:prstGeom>
        </p:spPr>
        <p:style>
          <a:lnRef idx="1">
            <a:schemeClr val="accent2"/>
          </a:lnRef>
          <a:fillRef idx="0">
            <a:schemeClr val="accent2"/>
          </a:fillRef>
          <a:effectRef idx="0">
            <a:schemeClr val="accent2"/>
          </a:effectRef>
          <a:fontRef idx="minor">
            <a:schemeClr val="tx1"/>
          </a:fontRef>
        </p:style>
      </p:cxnSp>
      <p:sp>
        <p:nvSpPr>
          <p:cNvPr id="39" name="正方形/長方形 38"/>
          <p:cNvSpPr/>
          <p:nvPr/>
        </p:nvSpPr>
        <p:spPr>
          <a:xfrm>
            <a:off x="1426198" y="3730837"/>
            <a:ext cx="825867"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３９．２％</a:t>
            </a:r>
            <a:endParaRPr kumimoji="1" lang="en-US" altLang="ja-JP"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0" name="正方形/長方形 39"/>
          <p:cNvSpPr/>
          <p:nvPr/>
        </p:nvSpPr>
        <p:spPr>
          <a:xfrm>
            <a:off x="1499130" y="4415041"/>
            <a:ext cx="825867"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４５．８％</a:t>
            </a:r>
            <a:endParaRPr kumimoji="1" lang="en-US" altLang="ja-JP" sz="10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1" name="正方形/長方形 40"/>
          <p:cNvSpPr/>
          <p:nvPr/>
        </p:nvSpPr>
        <p:spPr>
          <a:xfrm>
            <a:off x="4620742" y="3758416"/>
            <a:ext cx="825867"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２６．７％</a:t>
            </a:r>
            <a:endParaRPr kumimoji="1" lang="en-US" altLang="ja-JP"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2" name="正方形/長方形 41"/>
          <p:cNvSpPr/>
          <p:nvPr/>
        </p:nvSpPr>
        <p:spPr>
          <a:xfrm>
            <a:off x="4731097" y="4405247"/>
            <a:ext cx="825867"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３４．５％</a:t>
            </a:r>
            <a:endParaRPr kumimoji="1" lang="en-US" altLang="ja-JP" sz="10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5" name="テキスト ボックス 44"/>
          <p:cNvSpPr txBox="1"/>
          <p:nvPr/>
        </p:nvSpPr>
        <p:spPr>
          <a:xfrm>
            <a:off x="2370944" y="3472956"/>
            <a:ext cx="95695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N=4173</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6" name="テキスト ボックス 45"/>
          <p:cNvSpPr txBox="1"/>
          <p:nvPr/>
        </p:nvSpPr>
        <p:spPr>
          <a:xfrm>
            <a:off x="5766608" y="3486572"/>
            <a:ext cx="847439"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N=4173</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8" name="テキスト ボックス 47"/>
          <p:cNvSpPr txBox="1"/>
          <p:nvPr/>
        </p:nvSpPr>
        <p:spPr>
          <a:xfrm>
            <a:off x="2370148" y="4640834"/>
            <a:ext cx="95695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N=1634</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9" name="テキスト ボックス 48"/>
          <p:cNvSpPr txBox="1"/>
          <p:nvPr/>
        </p:nvSpPr>
        <p:spPr>
          <a:xfrm>
            <a:off x="5766608" y="4602956"/>
            <a:ext cx="847439"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N=1113</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1" name="テキスト ボックス 50"/>
          <p:cNvSpPr txBox="1"/>
          <p:nvPr/>
        </p:nvSpPr>
        <p:spPr>
          <a:xfrm>
            <a:off x="6871342" y="2413067"/>
            <a:ext cx="320830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平成</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年度厚生労働省委託事業により、平成</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年９～</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月にかけて調査を実施</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2" name="グラフ 51"/>
          <p:cNvGraphicFramePr>
            <a:graphicFrameLocks/>
          </p:cNvGraphicFramePr>
          <p:nvPr>
            <p:extLst/>
          </p:nvPr>
        </p:nvGraphicFramePr>
        <p:xfrm>
          <a:off x="6618428" y="4220940"/>
          <a:ext cx="3210099" cy="1148563"/>
        </p:xfrm>
        <a:graphic>
          <a:graphicData uri="http://schemas.openxmlformats.org/drawingml/2006/chart">
            <c:chart xmlns:c="http://schemas.openxmlformats.org/drawingml/2006/chart" xmlns:r="http://schemas.openxmlformats.org/officeDocument/2006/relationships" r:id="rId6"/>
          </a:graphicData>
        </a:graphic>
      </p:graphicFrame>
      <p:sp>
        <p:nvSpPr>
          <p:cNvPr id="50" name="テキスト ボックス 49"/>
          <p:cNvSpPr txBox="1"/>
          <p:nvPr/>
        </p:nvSpPr>
        <p:spPr>
          <a:xfrm>
            <a:off x="8974910" y="4739257"/>
            <a:ext cx="82487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N=1947</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4" name="正方形/長方形 43"/>
          <p:cNvSpPr/>
          <p:nvPr/>
        </p:nvSpPr>
        <p:spPr>
          <a:xfrm>
            <a:off x="7949557" y="4572000"/>
            <a:ext cx="825867"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２７．３％</a:t>
            </a:r>
            <a:endParaRPr kumimoji="1" lang="en-US" altLang="ja-JP" sz="10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3" name="正方形/長方形 52"/>
          <p:cNvSpPr/>
          <p:nvPr/>
        </p:nvSpPr>
        <p:spPr>
          <a:xfrm>
            <a:off x="30848" y="5398374"/>
            <a:ext cx="3236996" cy="10295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適切な労働時間管理は使用者の責務</a:t>
            </a:r>
            <a:endParaRPr kumimoji="1" lang="ja-JP" altLang="en-US" sz="1400" b="1" i="0" u="none" strike="sng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54" name="正方形/長方形 53"/>
          <p:cNvSpPr/>
          <p:nvPr/>
        </p:nvSpPr>
        <p:spPr>
          <a:xfrm>
            <a:off x="3335282" y="5405597"/>
            <a:ext cx="3225065" cy="10391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現行（</a:t>
            </a:r>
            <a:r>
              <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2024</a:t>
            </a: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年４月の上限規制適用前）であっても、３６協定を締結せずに</a:t>
            </a:r>
            <a:endPar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時間外労働させると法違反</a:t>
            </a:r>
            <a:endPar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1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6</a:t>
            </a:r>
            <a:r>
              <a:rPr kumimoji="1" lang="ja-JP" altLang="en-US" sz="11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ヶ月以下の懲役又は</a:t>
            </a:r>
            <a:r>
              <a:rPr kumimoji="1" lang="en-US" altLang="ja-JP" sz="11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1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万円以下の罰金）</a:t>
            </a:r>
            <a:endParaRPr kumimoji="1" lang="en-US" altLang="ja-JP" sz="11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55" name="正方形/長方形 54"/>
          <p:cNvSpPr/>
          <p:nvPr/>
        </p:nvSpPr>
        <p:spPr>
          <a:xfrm>
            <a:off x="6607716" y="5407288"/>
            <a:ext cx="3235777" cy="10205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現行でも、長時間労働の医師が申し出たら使用者には面接指導を行う義務があり、対応できるよう体制整備が必要</a:t>
            </a:r>
            <a:endParaRPr kumimoji="1" lang="ja-JP" altLang="en-US" sz="14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56" name="グラフ 55"/>
          <p:cNvGraphicFramePr>
            <a:graphicFrameLocks/>
          </p:cNvGraphicFramePr>
          <p:nvPr>
            <p:extLst/>
          </p:nvPr>
        </p:nvGraphicFramePr>
        <p:xfrm>
          <a:off x="6612104" y="3155080"/>
          <a:ext cx="3231389" cy="1267824"/>
        </p:xfrm>
        <a:graphic>
          <a:graphicData uri="http://schemas.openxmlformats.org/drawingml/2006/chart">
            <c:chart xmlns:c="http://schemas.openxmlformats.org/drawingml/2006/chart" xmlns:r="http://schemas.openxmlformats.org/officeDocument/2006/relationships" r:id="rId7"/>
          </a:graphicData>
        </a:graphic>
      </p:graphicFrame>
      <p:sp>
        <p:nvSpPr>
          <p:cNvPr id="43" name="正方形/長方形 42"/>
          <p:cNvSpPr/>
          <p:nvPr/>
        </p:nvSpPr>
        <p:spPr>
          <a:xfrm>
            <a:off x="8067640" y="3803365"/>
            <a:ext cx="825867"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４６．７％</a:t>
            </a:r>
            <a:endParaRPr kumimoji="1" lang="en-US" altLang="ja-JP" sz="1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7" name="テキスト ボックス 46"/>
          <p:cNvSpPr txBox="1"/>
          <p:nvPr/>
        </p:nvSpPr>
        <p:spPr>
          <a:xfrm>
            <a:off x="9032343" y="3530512"/>
            <a:ext cx="79755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N=4173</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36" name="直線コネクタ 35"/>
          <p:cNvCxnSpPr/>
          <p:nvPr/>
        </p:nvCxnSpPr>
        <p:spPr>
          <a:xfrm>
            <a:off x="8154395" y="4062607"/>
            <a:ext cx="0" cy="509393"/>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直線コネクタ 37"/>
          <p:cNvCxnSpPr/>
          <p:nvPr/>
        </p:nvCxnSpPr>
        <p:spPr>
          <a:xfrm>
            <a:off x="8863013" y="4064794"/>
            <a:ext cx="825882" cy="497888"/>
          </a:xfrm>
          <a:prstGeom prst="line">
            <a:avLst/>
          </a:prstGeom>
        </p:spPr>
        <p:style>
          <a:lnRef idx="1">
            <a:schemeClr val="accent2"/>
          </a:lnRef>
          <a:fillRef idx="0">
            <a:schemeClr val="accent2"/>
          </a:fillRef>
          <a:effectRef idx="0">
            <a:schemeClr val="accent2"/>
          </a:effectRef>
          <a:fontRef idx="minor">
            <a:schemeClr val="tx1"/>
          </a:fontRef>
        </p:style>
      </p:cxnSp>
      <p:sp>
        <p:nvSpPr>
          <p:cNvPr id="58" name="正方形/長方形 57"/>
          <p:cNvSpPr/>
          <p:nvPr/>
        </p:nvSpPr>
        <p:spPr>
          <a:xfrm>
            <a:off x="-121158" y="2465927"/>
            <a:ext cx="6069860"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（参考）医師の労働時間短縮のための緊急的な取組　フォローアップ調査</a:t>
            </a:r>
            <a:endPar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4" name="テキスト ボックス 63"/>
          <p:cNvSpPr txBox="1"/>
          <p:nvPr/>
        </p:nvSpPr>
        <p:spPr>
          <a:xfrm>
            <a:off x="1694024" y="4188556"/>
            <a:ext cx="142432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その理由</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5" name="テキスト ボックス 64"/>
          <p:cNvSpPr txBox="1"/>
          <p:nvPr/>
        </p:nvSpPr>
        <p:spPr>
          <a:xfrm>
            <a:off x="5026405" y="4176490"/>
            <a:ext cx="142432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その理由</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6" name="テキスト ボックス 65"/>
          <p:cNvSpPr txBox="1"/>
          <p:nvPr/>
        </p:nvSpPr>
        <p:spPr>
          <a:xfrm>
            <a:off x="8339787" y="4339652"/>
            <a:ext cx="142432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その理由</a:t>
            </a: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テキスト ボックス 1"/>
          <p:cNvSpPr txBox="1"/>
          <p:nvPr/>
        </p:nvSpPr>
        <p:spPr>
          <a:xfrm>
            <a:off x="117466" y="582810"/>
            <a:ext cx="9646641" cy="1887696"/>
          </a:xfrm>
          <a:prstGeom prst="rect">
            <a:avLst/>
          </a:prstGeom>
          <a:noFill/>
          <a:ln>
            <a:solidFill>
              <a:schemeClr val="bg1">
                <a:lumMod val="50000"/>
              </a:schemeClr>
            </a:solidFill>
          </a:ln>
        </p:spPr>
        <p:txBody>
          <a:bodyPr wrap="square" rtlCol="0">
            <a:spAutoFit/>
          </a:bodyPr>
          <a:lstStyle/>
          <a:p>
            <a:pPr marL="285750" marR="0" lvl="0" indent="-285750" algn="l" defTabSz="457200" rtl="0" eaLnBrk="1" fontAlgn="auto" latinLnBrk="0" hangingPunct="1">
              <a:lnSpc>
                <a:spcPts val="2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労働時間短縮に関する当面今後５年間の改革を着実に進めるためには、「医師の労働時間短縮に向けた緊急的な取組」の確実な実施が不可欠。特に、労働基準法等に基づく基本的な労働時間管理は、現状においても使用者の責務であるが、昨年９～</a:t>
            </a:r>
            <a:r>
              <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月に実施したフォローアップ調査においては、検討に着手していない医療機関が一定程度あり、義務の未実施が疑われる。</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2000"/>
              </a:lnSpc>
              <a:spcBef>
                <a:spcPts val="0"/>
              </a:spcBef>
              <a:spcAft>
                <a:spcPts val="0"/>
              </a:spcAft>
              <a:buClrTx/>
              <a:buSzTx/>
              <a:buFont typeface="Wingdings" panose="05000000000000000000" pitchFamily="2" charset="2"/>
              <a:buChar char="p"/>
              <a:tabLst/>
              <a:defRPr/>
            </a:pPr>
            <a:r>
              <a:rPr kumimoji="1" lang="ja-JP" altLang="en-US" sz="14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「緊急的な取組」で求めた項目が未実施である病院については、</a:t>
            </a:r>
            <a:r>
              <a:rPr kumimoji="1" lang="en-US" altLang="ja-JP" sz="14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2019</a:t>
            </a:r>
            <a:r>
              <a:rPr kumimoji="1" lang="ja-JP" altLang="en-US" sz="14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年度中に都道府県医療勤務環境改善支援センターが全件、個別に状況確認を行い、必要な対応を求めていく</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こととする。</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「緊急的な取組」</a:t>
            </a:r>
            <a:r>
              <a:rPr kumimoji="0" lang="ja-JP"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実施</a:t>
            </a:r>
            <a:r>
              <a:rPr kumimoji="0" lang="ja-JP"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状況</a:t>
            </a:r>
            <a:r>
              <a:rPr kumimoji="0" lang="ja-JP"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も踏まえて、医師の労働時間短縮に向けたさらなる行政の支援策を検討</a:t>
            </a:r>
            <a:r>
              <a:rPr kumimoji="0" lang="ja-JP"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0" i="0" u="sng"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下矢印 3"/>
          <p:cNvSpPr/>
          <p:nvPr/>
        </p:nvSpPr>
        <p:spPr>
          <a:xfrm>
            <a:off x="638827" y="5219159"/>
            <a:ext cx="1929009" cy="186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7" name="下矢印 56"/>
          <p:cNvSpPr/>
          <p:nvPr/>
        </p:nvSpPr>
        <p:spPr>
          <a:xfrm>
            <a:off x="4019693" y="5259511"/>
            <a:ext cx="1929009" cy="186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下矢印 58"/>
          <p:cNvSpPr/>
          <p:nvPr/>
        </p:nvSpPr>
        <p:spPr>
          <a:xfrm>
            <a:off x="7143359" y="5249257"/>
            <a:ext cx="1929009" cy="18643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角丸四角形 60"/>
          <p:cNvSpPr/>
          <p:nvPr/>
        </p:nvSpPr>
        <p:spPr>
          <a:xfrm>
            <a:off x="372979" y="6414045"/>
            <a:ext cx="8879305" cy="33292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すべての医療機関に適正な労務管理を</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0" name="テキスト ボックス 59"/>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A0B61740-651B-467E-BE3D-1115A7A5A78A}"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14</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892288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972785" y="1573048"/>
            <a:ext cx="6660740" cy="7566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正方形/長方形 44"/>
          <p:cNvSpPr/>
          <p:nvPr/>
        </p:nvSpPr>
        <p:spPr>
          <a:xfrm>
            <a:off x="216419" y="44624"/>
            <a:ext cx="5105575"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医師の労働時間短縮に向けた緊急的な取組の概要</a:t>
            </a:r>
          </a:p>
        </p:txBody>
      </p:sp>
      <p:sp>
        <p:nvSpPr>
          <p:cNvPr id="3" name="正方形/長方形 2"/>
          <p:cNvSpPr/>
          <p:nvPr/>
        </p:nvSpPr>
        <p:spPr>
          <a:xfrm>
            <a:off x="820924" y="1573048"/>
            <a:ext cx="2079848" cy="7752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　医師の労働時間</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管理の適正化に</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向けた取組</a:t>
            </a:r>
          </a:p>
        </p:txBody>
      </p:sp>
      <p:sp>
        <p:nvSpPr>
          <p:cNvPr id="24" name="正方形/長方形 23"/>
          <p:cNvSpPr/>
          <p:nvPr/>
        </p:nvSpPr>
        <p:spPr>
          <a:xfrm>
            <a:off x="820924" y="2383720"/>
            <a:ext cx="2079848" cy="7566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３６協定等の</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自己点検</a:t>
            </a:r>
          </a:p>
        </p:txBody>
      </p:sp>
      <p:sp>
        <p:nvSpPr>
          <p:cNvPr id="26" name="正方形/長方形 25"/>
          <p:cNvSpPr/>
          <p:nvPr/>
        </p:nvSpPr>
        <p:spPr>
          <a:xfrm>
            <a:off x="820924" y="3184192"/>
            <a:ext cx="2057106" cy="5328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産業保健の</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仕組みの活用</a:t>
            </a:r>
          </a:p>
        </p:txBody>
      </p:sp>
      <p:sp>
        <p:nvSpPr>
          <p:cNvPr id="27" name="正方形/長方形 26"/>
          <p:cNvSpPr/>
          <p:nvPr/>
        </p:nvSpPr>
        <p:spPr>
          <a:xfrm>
            <a:off x="820924" y="3755354"/>
            <a:ext cx="2079848" cy="118639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タスク・シフ</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ティング（業務の移管）の推進</a:t>
            </a:r>
          </a:p>
        </p:txBody>
      </p:sp>
      <p:sp>
        <p:nvSpPr>
          <p:cNvPr id="33" name="正方形/長方形 32"/>
          <p:cNvSpPr/>
          <p:nvPr/>
        </p:nvSpPr>
        <p:spPr>
          <a:xfrm>
            <a:off x="820924" y="5355236"/>
            <a:ext cx="2079848" cy="92672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医療機関の</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状況に応じた</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医師の労働時間</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短縮に向けた取組</a:t>
            </a:r>
          </a:p>
        </p:txBody>
      </p:sp>
      <p:sp>
        <p:nvSpPr>
          <p:cNvPr id="35" name="正方形/長方形 34"/>
          <p:cNvSpPr/>
          <p:nvPr/>
        </p:nvSpPr>
        <p:spPr>
          <a:xfrm>
            <a:off x="2972785" y="3175808"/>
            <a:ext cx="6660740" cy="54122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7" name="正方形/長方形 36"/>
          <p:cNvSpPr/>
          <p:nvPr/>
        </p:nvSpPr>
        <p:spPr>
          <a:xfrm>
            <a:off x="2972785" y="3772203"/>
            <a:ext cx="6660740" cy="116955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正方形/長方形 39"/>
          <p:cNvSpPr/>
          <p:nvPr/>
        </p:nvSpPr>
        <p:spPr>
          <a:xfrm>
            <a:off x="2972785" y="5355236"/>
            <a:ext cx="6660740" cy="92672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1036959" y="477548"/>
            <a:ext cx="252028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勤務医を雇用する個々の</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医療機関が自らの状況を踏まえ、できることから自主的な</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取組を進めることが重要。</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128464" y="532133"/>
            <a:ext cx="601928" cy="80863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考え方</a:t>
            </a:r>
          </a:p>
        </p:txBody>
      </p:sp>
      <p:sp>
        <p:nvSpPr>
          <p:cNvPr id="43" name="正方形/長方形 42"/>
          <p:cNvSpPr/>
          <p:nvPr/>
        </p:nvSpPr>
        <p:spPr>
          <a:xfrm>
            <a:off x="128464" y="1826820"/>
            <a:ext cx="601928" cy="418065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勤務医を雇用する医療機関における取組項目</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8" name="テキスト ボックス 47"/>
          <p:cNvSpPr txBox="1"/>
          <p:nvPr/>
        </p:nvSpPr>
        <p:spPr>
          <a:xfrm>
            <a:off x="7140860" y="459547"/>
            <a:ext cx="261679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医師の労働時間短縮に</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向けて国民の理解を適切に求める周知の具体的枠組みに</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ついて、早急な検討が必要。</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1" name="テキスト ボックス 50"/>
          <p:cNvSpPr txBox="1"/>
          <p:nvPr/>
        </p:nvSpPr>
        <p:spPr>
          <a:xfrm>
            <a:off x="4088913" y="477548"/>
            <a:ext cx="24661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医療機関における経営の</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立場、個々の医療現場の責任者・指導者の立場の医師の</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主体的な取組を支援。</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円/楕円 9"/>
          <p:cNvSpPr/>
          <p:nvPr/>
        </p:nvSpPr>
        <p:spPr>
          <a:xfrm>
            <a:off x="820924" y="404665"/>
            <a:ext cx="2835932" cy="1026990"/>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円/楕円 51"/>
          <p:cNvSpPr/>
          <p:nvPr/>
        </p:nvSpPr>
        <p:spPr>
          <a:xfrm>
            <a:off x="6897216" y="404666"/>
            <a:ext cx="2835932" cy="1026991"/>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円/楕円 52"/>
          <p:cNvSpPr/>
          <p:nvPr/>
        </p:nvSpPr>
        <p:spPr>
          <a:xfrm>
            <a:off x="3845267" y="405542"/>
            <a:ext cx="2835932" cy="1026115"/>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テキスト ボックス 53"/>
          <p:cNvSpPr txBox="1"/>
          <p:nvPr/>
        </p:nvSpPr>
        <p:spPr>
          <a:xfrm>
            <a:off x="3008784" y="1609636"/>
            <a:ext cx="6264696"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まずは医師の在院時間について、客観的な把握を行う。</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カード、タイムカード等が導入されていない場合でも、出退勤時間の記録を上司が確認する等、在院時間を的確に把握する。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5" name="テキスト ボックス 54"/>
          <p:cNvSpPr txBox="1"/>
          <p:nvPr/>
        </p:nvSpPr>
        <p:spPr>
          <a:xfrm>
            <a:off x="3008791" y="2401736"/>
            <a:ext cx="6624736" cy="73866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３６協定の定めなく、又は定めを超えて時間外労働をさせていないか確認する。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医師を含む自機関の医療従事者とともに、３６協定で定める時間外労働時間数について自己点検を行い、必要に応じて見直す。</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6" name="テキスト ボックス 55"/>
          <p:cNvSpPr txBox="1"/>
          <p:nvPr/>
        </p:nvSpPr>
        <p:spPr>
          <a:xfrm>
            <a:off x="3008791" y="3193812"/>
            <a:ext cx="6624736"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労働安全衛生法に定める衛生委員会や産業医等を活用し、長時間勤務となっている医師、診療科等ごとに対応方策について個別に議論する。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7" name="テキスト ボックス 56"/>
          <p:cNvSpPr txBox="1"/>
          <p:nvPr/>
        </p:nvSpPr>
        <p:spPr>
          <a:xfrm>
            <a:off x="3008791" y="3772203"/>
            <a:ext cx="6624736"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点滴に係る業務、診断書等の代行入力の業務等については、平成</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年通知（</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）等の趣旨を踏まえ、医療安全に留意しつつ、原則医師以外の職種により分担して実施し、医師の負担を軽減する。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特定行為研修の受講の推進とともに、研修を修了した看護師が適切に役割を果たせる業務分担を具体的に検討することが望ましい。</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3008791" y="5355237"/>
            <a:ext cx="6624736" cy="95410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ての医療機関において取り組むことを基本とする１～５のほか、各医療機関の状況に応じ、勤務時間外に緊急でない患者の病状説明等を行わないこと、当直明けの勤務負担の緩和（連続勤務時間数を考慮した退勤時刻の設定）、勤務間インターバルの設定、複数主治医制の導入等について積極的な検討・導入に努める。</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2972785" y="2383720"/>
            <a:ext cx="6660740" cy="7566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28464" y="6281959"/>
            <a:ext cx="601928" cy="53144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行政の</a:t>
            </a:r>
            <a:endPar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支援等</a:t>
            </a:r>
          </a:p>
        </p:txBody>
      </p:sp>
      <p:sp>
        <p:nvSpPr>
          <p:cNvPr id="30" name="正方形/長方形 29"/>
          <p:cNvSpPr/>
          <p:nvPr/>
        </p:nvSpPr>
        <p:spPr>
          <a:xfrm>
            <a:off x="820924" y="6327324"/>
            <a:ext cx="8812596" cy="50521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776535" y="6309320"/>
            <a:ext cx="8856985" cy="5232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厚生労働省による好事例の積極的な情報発信、医療機関への財政的支援、医療勤務環境改善支援センターによる相談支援等の充実　　　　　等</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820924" y="5013176"/>
            <a:ext cx="2057106" cy="2706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女性医師等の支援</a:t>
            </a:r>
          </a:p>
        </p:txBody>
      </p:sp>
      <p:sp>
        <p:nvSpPr>
          <p:cNvPr id="34" name="正方形/長方形 33"/>
          <p:cNvSpPr/>
          <p:nvPr/>
        </p:nvSpPr>
        <p:spPr>
          <a:xfrm>
            <a:off x="2972785" y="5013176"/>
            <a:ext cx="6660740" cy="27061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テキスト ボックス 35"/>
          <p:cNvSpPr txBox="1"/>
          <p:nvPr/>
        </p:nvSpPr>
        <p:spPr>
          <a:xfrm>
            <a:off x="3008784" y="5013188"/>
            <a:ext cx="6264696" cy="30777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短時間勤務等多様で柔軟な働き方を推進するなどきめ細やかな支援を行う。</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17501" y="2396287"/>
            <a:ext cx="492443" cy="362500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１～３については現行の労働法制により当然求められる事項も含んでおり、改めて、全医療機関において着実に実施されるべき。</a:t>
            </a:r>
          </a:p>
        </p:txBody>
      </p:sp>
      <p:sp>
        <p:nvSpPr>
          <p:cNvPr id="4" name="テキスト ボックス 3"/>
          <p:cNvSpPr txBox="1"/>
          <p:nvPr/>
        </p:nvSpPr>
        <p:spPr>
          <a:xfrm>
            <a:off x="776532" y="1556792"/>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１</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39" name="テキスト ボックス 38"/>
          <p:cNvSpPr txBox="1"/>
          <p:nvPr/>
        </p:nvSpPr>
        <p:spPr>
          <a:xfrm>
            <a:off x="791066" y="2467495"/>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２</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42" name="テキスト ボックス 41"/>
          <p:cNvSpPr txBox="1"/>
          <p:nvPr/>
        </p:nvSpPr>
        <p:spPr>
          <a:xfrm>
            <a:off x="776532" y="3140968"/>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３</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44" name="テキスト ボックス 43"/>
          <p:cNvSpPr txBox="1"/>
          <p:nvPr/>
        </p:nvSpPr>
        <p:spPr>
          <a:xfrm>
            <a:off x="776532" y="3954542"/>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４</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46" name="テキスト ボックス 45"/>
          <p:cNvSpPr txBox="1"/>
          <p:nvPr/>
        </p:nvSpPr>
        <p:spPr>
          <a:xfrm>
            <a:off x="769850" y="4982399"/>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５</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47" name="テキスト ボックス 46"/>
          <p:cNvSpPr txBox="1"/>
          <p:nvPr/>
        </p:nvSpPr>
        <p:spPr>
          <a:xfrm>
            <a:off x="776532" y="5373216"/>
            <a:ext cx="38985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rPr>
              <a:t>６</a:t>
            </a:r>
            <a:endParaRPr kumimoji="1" lang="en-US" altLang="ja-JP" sz="1600" b="0" i="0" u="none" strike="noStrike" kern="1200" cap="none" spc="0" normalizeH="0" baseline="0" noProof="0" dirty="0">
              <a:ln>
                <a:noFill/>
              </a:ln>
              <a:solidFill>
                <a:prstClr val="white"/>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6" name="テキスト ボックス 5"/>
          <p:cNvSpPr txBox="1"/>
          <p:nvPr/>
        </p:nvSpPr>
        <p:spPr>
          <a:xfrm rot="10800000" flipV="1">
            <a:off x="6897215" y="4221096"/>
            <a:ext cx="2736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「医師及び医療関係職と事務職員等との間等での役割分担の推進について」（平成</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r>
              <a:rPr kumimoji="1" lang="ja-JP"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r>
              <a:rPr kumimoji="1" lang="ja-JP"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日医政</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発</a:t>
            </a:r>
            <a:r>
              <a:rPr kumimoji="1"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1228001</a:t>
            </a:r>
            <a:r>
              <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号</a:t>
            </a:r>
            <a:r>
              <a:rPr kumimoji="1" lang="ja-JP"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0" name="テキスト ボックス 49"/>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40CB4440-666F-43EF-9FD1-703D2C26D1DC}"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15</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1912321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0" y="31141"/>
            <a:ext cx="9906000" cy="589547"/>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医師の労働時間にかかる論点の取扱い（宿日直）</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6" name="テキスト ボックス 55"/>
          <p:cNvSpPr txBox="1"/>
          <p:nvPr/>
        </p:nvSpPr>
        <p:spPr>
          <a:xfrm>
            <a:off x="118136" y="730232"/>
            <a:ext cx="9659399" cy="584775"/>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6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労働時間とは、使用者の指揮命令下に置かれている時間のこと</a:t>
            </a: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をいい、使用者の明示又は黙示の指示により労働者が業務に従事する時間は労働時間に当たる。</a:t>
            </a:r>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正方形/長方形 1"/>
          <p:cNvSpPr/>
          <p:nvPr/>
        </p:nvSpPr>
        <p:spPr>
          <a:xfrm>
            <a:off x="294531" y="1951098"/>
            <a:ext cx="850228"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日勤帯</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（所定内労働時間）</a:t>
            </a:r>
          </a:p>
        </p:txBody>
      </p:sp>
      <p:sp>
        <p:nvSpPr>
          <p:cNvPr id="8" name="正方形/長方形 7"/>
          <p:cNvSpPr/>
          <p:nvPr/>
        </p:nvSpPr>
        <p:spPr>
          <a:xfrm>
            <a:off x="1150444" y="1951098"/>
            <a:ext cx="1570308"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当直帯</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15</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時間程度）</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p:cNvSpPr txBox="1"/>
          <p:nvPr/>
        </p:nvSpPr>
        <p:spPr>
          <a:xfrm>
            <a:off x="118136" y="1513596"/>
            <a:ext cx="287771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例えば</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8:30</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17:30</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翌</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8:30</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楕円 2"/>
          <p:cNvSpPr/>
          <p:nvPr/>
        </p:nvSpPr>
        <p:spPr>
          <a:xfrm>
            <a:off x="1299393" y="2208025"/>
            <a:ext cx="1224136" cy="648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左中かっこ 3"/>
          <p:cNvSpPr/>
          <p:nvPr/>
        </p:nvSpPr>
        <p:spPr>
          <a:xfrm>
            <a:off x="2670795" y="1412776"/>
            <a:ext cx="512240" cy="2554546"/>
          </a:xfrm>
          <a:prstGeom prst="lef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3040129" y="1412777"/>
            <a:ext cx="6716372" cy="2657138"/>
          </a:xfrm>
          <a:prstGeom prst="rect">
            <a:avLst/>
          </a:prstGeom>
          <a:noFill/>
        </p:spPr>
        <p:txBody>
          <a:bodyPr wrap="square" rtlCol="0">
            <a:spAutoFit/>
          </a:bodyPr>
          <a:lstStyle/>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（原則の考え方）</a:t>
            </a:r>
            <a:r>
              <a:rPr kumimoji="1" lang="ja-JP"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指示があった場合には即時に業務に従事することを求められて</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いる場合は</a:t>
            </a:r>
            <a:r>
              <a:rPr kumimoji="1" lang="ja-JP"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、手待時間として労働時間</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（特例）</a:t>
            </a:r>
            <a:r>
              <a:rPr kumimoji="1" lang="ja-JP"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労働密度がまばらであり、労働時間規制を適用しなくとも必ずしも労働者保護に欠けることのな</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a:t>
            </a:r>
            <a:r>
              <a:rPr kumimoji="1" lang="ja-JP"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一定の断続的労働</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⇒労働基準監督署長の</a:t>
            </a:r>
            <a:r>
              <a:rPr kumimoji="1" lang="ja-JP"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許可を受けた場合に労働時間規制を適用除外</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この場合、</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15</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時間程度のうち実働した時間のみが規制対象）</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ts val="2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許可に当たっては、①一般的許可基準（昭和</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22</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年発出）と、②医師、看護師用の詳細な許可基準（昭和</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年発出）により判断。今後、②について、第９回検討会でお示しした案を元に、</a:t>
            </a:r>
            <a:r>
              <a:rPr kumimoji="1" lang="ja-JP" altLang="en-US" sz="14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許可対象である「特殊の措置を必要としない軽度の、又は短時間の業務」の例示を明確化して示すこととしたい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テキスト ボックス 9"/>
          <p:cNvSpPr txBox="1"/>
          <p:nvPr/>
        </p:nvSpPr>
        <p:spPr>
          <a:xfrm>
            <a:off x="416496" y="4433044"/>
            <a:ext cx="9218867" cy="2308324"/>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（第９回検討会にお示しした案に、ご議論を踏まえた修正をしたもの）</a:t>
            </a:r>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「病棟当直において、少数の要注意患者の状態の変動への対応について、問診等による診察、看護師等他職種に対する指示、確認を行うこと」</a:t>
            </a:r>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外来患者の来院が通常想定されない休日・夜間（例えば非輪番日であるなど）において、少数の軽症の外来患者や、かかりつけ患者の状態の変動について、問診等による診察、看護師等他職種に対する指示、確認を行うこと」</a:t>
            </a:r>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なお、休日・夜間に結果的に入院となるような対応が生じる場合があっても、「昼間と同態様の労働に従事することが稀」であれば、宿日直許可は取り消さない。</a:t>
            </a:r>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下矢印 10"/>
          <p:cNvSpPr/>
          <p:nvPr/>
        </p:nvSpPr>
        <p:spPr>
          <a:xfrm>
            <a:off x="3944888" y="4040262"/>
            <a:ext cx="3600400" cy="37202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角丸四角形吹き出し 11"/>
          <p:cNvSpPr/>
          <p:nvPr/>
        </p:nvSpPr>
        <p:spPr>
          <a:xfrm>
            <a:off x="84755" y="3097181"/>
            <a:ext cx="2438773" cy="1152989"/>
          </a:xfrm>
          <a:prstGeom prst="wedgeRoundRectCallout">
            <a:avLst>
              <a:gd name="adj1" fmla="val 33280"/>
              <a:gd name="adj2" fmla="val -714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様々な実態</a:t>
            </a:r>
            <a:endParaRPr kumimoji="1" lang="en-US" altLang="ja-JP" sz="12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ほとんど実働がない、いわゆる「寝当直」</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救命救急センター等、ほぼ一晩中実働である</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その中間</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テキスト ボックス 12"/>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D4CDF7E1-48F0-4E84-8C86-0965C2E71839}"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16</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059632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617296" y="4253340"/>
            <a:ext cx="2160239" cy="2499360"/>
          </a:xfrm>
          <a:prstGeom prst="roundRect">
            <a:avLst>
              <a:gd name="adj" fmla="val 8730"/>
            </a:avLst>
          </a:prstGeom>
        </p:spPr>
        <p:style>
          <a:lnRef idx="1">
            <a:schemeClr val="accent1"/>
          </a:lnRef>
          <a:fillRef idx="2">
            <a:schemeClr val="accent1"/>
          </a:fillRef>
          <a:effectRef idx="1">
            <a:schemeClr val="accent1"/>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必要な手続等</a:t>
            </a:r>
            <a:endParaRPr kumimoji="1" lang="en-US" altLang="ja-JP" sz="1400" b="1"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研鑽を行うことについての医師の申告と上司の確認（その記録）</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通常勤務と明確に切り分ける（突発的な場合を除き診療等を指示しない、服装等）</a:t>
            </a:r>
          </a:p>
        </p:txBody>
      </p:sp>
      <p:sp>
        <p:nvSpPr>
          <p:cNvPr id="5" name="額縁 4"/>
          <p:cNvSpPr/>
          <p:nvPr/>
        </p:nvSpPr>
        <p:spPr>
          <a:xfrm>
            <a:off x="0" y="31141"/>
            <a:ext cx="9906000" cy="589547"/>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医師の労働時間にかかる論点の取扱い（研鑽）</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6" name="テキスト ボックス 55"/>
          <p:cNvSpPr txBox="1"/>
          <p:nvPr/>
        </p:nvSpPr>
        <p:spPr>
          <a:xfrm>
            <a:off x="118136" y="686039"/>
            <a:ext cx="9659399" cy="830997"/>
          </a:xfrm>
          <a:prstGeom prst="rect">
            <a:avLst/>
          </a:prstGeom>
          <a:no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研鑽が労働時間に該当するかどうかについても、「使用者の指揮命令下に置かれているかどうか」により判断することとなるが、現場における医師の研鑽の労働時間管理の取扱いについて、第</a:t>
            </a:r>
            <a:r>
              <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回検討会でお示しした案を概ねの内容として、今後、考え方と適切に取り扱うための手続を示すこととしたい。</a:t>
            </a:r>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正方形/長方形 1"/>
          <p:cNvSpPr/>
          <p:nvPr/>
        </p:nvSpPr>
        <p:spPr>
          <a:xfrm>
            <a:off x="294531" y="1936365"/>
            <a:ext cx="850228"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日勤帯</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（所定内労働時間）</a:t>
            </a:r>
          </a:p>
        </p:txBody>
      </p:sp>
      <p:sp>
        <p:nvSpPr>
          <p:cNvPr id="8" name="正方形/長方形 7"/>
          <p:cNvSpPr/>
          <p:nvPr/>
        </p:nvSpPr>
        <p:spPr>
          <a:xfrm>
            <a:off x="1150444" y="1936365"/>
            <a:ext cx="1570308" cy="10801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時間外に残って研鑽を行っている時間</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p:cNvSpPr txBox="1"/>
          <p:nvPr/>
        </p:nvSpPr>
        <p:spPr>
          <a:xfrm>
            <a:off x="111378" y="1515280"/>
            <a:ext cx="210826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例えば</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8:30</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17:30</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p:txBody>
      </p:sp>
      <p:sp>
        <p:nvSpPr>
          <p:cNvPr id="3" name="楕円 2"/>
          <p:cNvSpPr/>
          <p:nvPr/>
        </p:nvSpPr>
        <p:spPr>
          <a:xfrm>
            <a:off x="1136576" y="1994401"/>
            <a:ext cx="1584176" cy="99405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左中かっこ 3"/>
          <p:cNvSpPr/>
          <p:nvPr/>
        </p:nvSpPr>
        <p:spPr>
          <a:xfrm>
            <a:off x="2598788" y="1592684"/>
            <a:ext cx="512240" cy="2261117"/>
          </a:xfrm>
          <a:prstGeom prst="leftBrace">
            <a:avLst/>
          </a:prstGeom>
          <a:ln>
            <a:solidFill>
              <a:srgbClr val="0070C0"/>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2936777" y="1562895"/>
            <a:ext cx="6912767" cy="2400657"/>
          </a:xfrm>
          <a:prstGeom prst="rect">
            <a:avLst/>
          </a:prstGeom>
          <a:noFill/>
        </p:spPr>
        <p:txBody>
          <a:bodyPr wrap="square" rtlCol="0">
            <a:spAutoFit/>
          </a:bodyPr>
          <a:lstStyle/>
          <a:p>
            <a:pPr marL="285750" marR="0" lvl="0" indent="-285750" algn="l" defTabSz="457200" rtl="0" eaLnBrk="1" fontAlgn="auto" latinLnBrk="0" hangingPunct="1">
              <a:lnSpc>
                <a:spcPts val="2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医師の研鑽については、</a:t>
            </a:r>
            <a:endParaRPr kumimoji="1" lang="en-US" altLang="ja-JP" sz="1400" b="0" i="0" u="none" strike="sng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80000" marR="0" lvl="0" indent="-457200"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医学は高度に専門的であることに加え、日進月歩の技術革新がなされており、</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80000" marR="0" lvl="0" indent="-457200"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そのような中、</a:t>
            </a:r>
            <a:r>
              <a:rPr kumimoji="1" lang="ja-JP" altLang="en-US" sz="1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個々の医師が行う研鑽が労働であるか否かについては、当該医師の経験、業務、当該医療機関が当該医師に求める医療提供の水準等を踏まえて、現場における判断としては、当該医師の上司がどの範囲を現在の業務上必須と考え指示を行うかによらざるを得な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2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労働に該当する範囲を医師本人、上司、使用者が明確に認識しうるよう、基本となる考え方を示すとともに、上司の指示と労働に該当するかどうかの判断との関係を明確化する手続等を示す。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角丸四角形吹き出し 12"/>
          <p:cNvSpPr/>
          <p:nvPr/>
        </p:nvSpPr>
        <p:spPr>
          <a:xfrm>
            <a:off x="145342" y="3063767"/>
            <a:ext cx="2438773" cy="971793"/>
          </a:xfrm>
          <a:prstGeom prst="wedgeRoundRectCallout">
            <a:avLst>
              <a:gd name="adj1" fmla="val 33280"/>
              <a:gd name="adj2" fmla="val -7143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様々な実態</a:t>
            </a:r>
            <a:endParaRPr kumimoji="1" lang="en-US" altLang="ja-JP" sz="12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診療ガイドライン等の勉強</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勉強会の準備、論文執筆</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上司等の診療や手術の見学・手伝い</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7" name="表 6"/>
          <p:cNvGraphicFramePr>
            <a:graphicFrameLocks noGrp="1"/>
          </p:cNvGraphicFramePr>
          <p:nvPr>
            <p:extLst>
              <p:ext uri="{D42A27DB-BD31-4B8C-83A1-F6EECF244321}">
                <p14:modId xmlns:p14="http://schemas.microsoft.com/office/powerpoint/2010/main" val="3555567153"/>
              </p:ext>
            </p:extLst>
          </p:nvPr>
        </p:nvGraphicFramePr>
        <p:xfrm>
          <a:off x="145342" y="4162280"/>
          <a:ext cx="7327938" cy="2651760"/>
        </p:xfrm>
        <a:graphic>
          <a:graphicData uri="http://schemas.openxmlformats.org/drawingml/2006/table">
            <a:tbl>
              <a:tblPr firstRow="1" bandRow="1">
                <a:tableStyleId>{5940675A-B579-460E-94D1-54222C63F5DA}</a:tableStyleId>
              </a:tblPr>
              <a:tblGrid>
                <a:gridCol w="1675386">
                  <a:extLst>
                    <a:ext uri="{9D8B030D-6E8A-4147-A177-3AD203B41FA5}">
                      <a16:colId xmlns:a16="http://schemas.microsoft.com/office/drawing/2014/main" val="3958077964"/>
                    </a:ext>
                  </a:extLst>
                </a:gridCol>
                <a:gridCol w="5652552">
                  <a:extLst>
                    <a:ext uri="{9D8B030D-6E8A-4147-A177-3AD203B41FA5}">
                      <a16:colId xmlns:a16="http://schemas.microsoft.com/office/drawing/2014/main" val="3175497750"/>
                    </a:ext>
                  </a:extLst>
                </a:gridCol>
              </a:tblGrid>
              <a:tr h="202420">
                <a:tc>
                  <a:txBody>
                    <a:bodyPr/>
                    <a:lstStyle/>
                    <a:p>
                      <a:pPr algn="ctr"/>
                      <a:r>
                        <a:rPr kumimoji="1" lang="ja-JP" altLang="en-US" sz="1300" b="1" dirty="0">
                          <a:solidFill>
                            <a:schemeClr val="tx1"/>
                          </a:solidFill>
                          <a:latin typeface="ＭＳ ゴシック" panose="020B0609070205080204" pitchFamily="49" charset="-128"/>
                          <a:ea typeface="ＭＳ ゴシック" panose="020B0609070205080204" pitchFamily="49" charset="-128"/>
                        </a:rPr>
                        <a:t>研鑽の類型</a:t>
                      </a:r>
                    </a:p>
                  </a:txBody>
                  <a:tcPr>
                    <a:solidFill>
                      <a:schemeClr val="bg1">
                        <a:lumMod val="85000"/>
                      </a:schemeClr>
                    </a:solidFill>
                  </a:tcPr>
                </a:tc>
                <a:tc>
                  <a:txBody>
                    <a:bodyPr/>
                    <a:lstStyle/>
                    <a:p>
                      <a:pPr algn="ctr"/>
                      <a:r>
                        <a:rPr kumimoji="1" lang="ja-JP" altLang="en-US" sz="1300" b="1" dirty="0">
                          <a:solidFill>
                            <a:schemeClr val="tx1"/>
                          </a:solidFill>
                          <a:latin typeface="ＭＳ ゴシック" panose="020B0609070205080204" pitchFamily="49" charset="-128"/>
                          <a:ea typeface="ＭＳ ゴシック" panose="020B0609070205080204" pitchFamily="49" charset="-128"/>
                        </a:rPr>
                        <a:t>考え方・手続</a:t>
                      </a:r>
                    </a:p>
                  </a:txBody>
                  <a:tcPr>
                    <a:solidFill>
                      <a:schemeClr val="bg1">
                        <a:lumMod val="85000"/>
                      </a:schemeClr>
                    </a:solidFill>
                  </a:tcPr>
                </a:tc>
                <a:extLst>
                  <a:ext uri="{0D108BD9-81ED-4DB2-BD59-A6C34878D82A}">
                    <a16:rowId xmlns:a16="http://schemas.microsoft.com/office/drawing/2014/main" val="3591541924"/>
                  </a:ext>
                </a:extLst>
              </a:tr>
              <a:tr h="370840">
                <a:tc>
                  <a:txBody>
                    <a:bodyPr/>
                    <a:lstStyle/>
                    <a:p>
                      <a:r>
                        <a:rPr kumimoji="1" lang="ja-JP" altLang="en-US" sz="1300" dirty="0">
                          <a:solidFill>
                            <a:schemeClr val="tx1"/>
                          </a:solidFill>
                          <a:latin typeface="ＭＳ ゴシック" panose="020B0609070205080204" pitchFamily="49" charset="-128"/>
                          <a:ea typeface="ＭＳ ゴシック" panose="020B0609070205080204" pitchFamily="49" charset="-128"/>
                        </a:rPr>
                        <a:t>診療ガイドラインや新しい治療法等の勉強</a:t>
                      </a:r>
                    </a:p>
                  </a:txBody>
                  <a:tcPr/>
                </a:tc>
                <a:tc>
                  <a:txBody>
                    <a:bodyPr/>
                    <a:lstStyle/>
                    <a:p>
                      <a:pPr marL="285750" indent="-285750">
                        <a:buFont typeface="Arial" panose="020B0604020202020204" pitchFamily="34" charset="0"/>
                        <a:buChar char="•"/>
                      </a:pP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一般的に、診療の準備行為</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等</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として、労働</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に該当。</a:t>
                      </a:r>
                      <a:endParaRPr lang="en-US"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285750" indent="-285750">
                        <a:buFont typeface="Arial" panose="020B0604020202020204" pitchFamily="34" charset="0"/>
                        <a:buChar char="•"/>
                      </a:pP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ただし、</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自由な意思に基づき、業務上必須ではない行為</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所定労働時間外に自ら申し出て上司の指示なく</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行</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っていることが確認されていれば、</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に該当しない</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ものとして取り扱う。</a:t>
                      </a:r>
                      <a:endParaRPr kumimoji="1" lang="ja-JP" altLang="en-US" sz="1300" dirty="0">
                        <a:solidFill>
                          <a:schemeClr val="tx1"/>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555311109"/>
                  </a:ext>
                </a:extLst>
              </a:tr>
              <a:tr h="370840">
                <a:tc>
                  <a:txBody>
                    <a:bodyPr/>
                    <a:lstStyle/>
                    <a:p>
                      <a:r>
                        <a:rPr kumimoji="1" lang="ja-JP" altLang="en-US" sz="1300" dirty="0">
                          <a:solidFill>
                            <a:schemeClr val="tx1"/>
                          </a:solidFill>
                          <a:latin typeface="ＭＳ ゴシック" panose="020B0609070205080204" pitchFamily="49" charset="-128"/>
                          <a:ea typeface="ＭＳ ゴシック" panose="020B0609070205080204" pitchFamily="49" charset="-128"/>
                        </a:rPr>
                        <a:t>学会・院内勉強会等への参加や準備、専門医の取得・更新等</a:t>
                      </a:r>
                    </a:p>
                  </a:txBody>
                  <a:tcP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300" b="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こうした研鑽が奨励されている等の事情があっても、</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自由な意思に基づき、業務上必須ではない行為</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所定労働時間外に自ら申し出て上司の指示なく</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行</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う時間</a:t>
                      </a:r>
                      <a:r>
                        <a:rPr lang="ja-JP" altLang="ja-JP"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については</a:t>
                      </a:r>
                      <a:r>
                        <a:rPr lang="ja-JP" altLang="en-US" sz="13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ja-JP" altLang="ja-JP" sz="1300" b="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一般的に労働</a:t>
                      </a:r>
                      <a:r>
                        <a:rPr lang="ja-JP" altLang="en-US" sz="1300" b="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時間</a:t>
                      </a:r>
                      <a:r>
                        <a:rPr lang="ja-JP" altLang="ja-JP" sz="1300" b="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に該当しない</a:t>
                      </a:r>
                      <a:r>
                        <a:rPr lang="ja-JP" altLang="en-US" sz="1300" b="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a:t>
                      </a:r>
                      <a:endParaRPr kumimoji="1" lang="ja-JP" altLang="en-US" sz="1300" dirty="0">
                        <a:solidFill>
                          <a:schemeClr val="tx1"/>
                        </a:solidFill>
                        <a:latin typeface="ＭＳ ゴシック" panose="020B0609070205080204" pitchFamily="49" charset="-128"/>
                        <a:ea typeface="ＭＳ ゴシック" panose="020B0609070205080204" pitchFamily="49"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ja-JP" sz="130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ただし、見学中に</a:t>
                      </a:r>
                      <a:r>
                        <a:rPr lang="ja-JP" altLang="en-US" sz="130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診療（手</a:t>
                      </a:r>
                      <a:r>
                        <a:rPr lang="ja-JP" altLang="ja-JP" sz="130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伝い</a:t>
                      </a:r>
                      <a:r>
                        <a:rPr lang="ja-JP" altLang="en-US" sz="130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を含む。以下同じ。）</a:t>
                      </a:r>
                      <a:r>
                        <a:rPr lang="ja-JP" altLang="ja-JP" sz="130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を行った時間は労働時間</a:t>
                      </a:r>
                      <a:r>
                        <a:rPr lang="ja-JP" altLang="en-US" sz="130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として取扱い</a:t>
                      </a:r>
                      <a:r>
                        <a:rPr lang="ja-JP" altLang="ja-JP" sz="130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a:t>
                      </a:r>
                      <a:r>
                        <a:rPr lang="ja-JP" altLang="ja-JP" sz="1300" u="none"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見学の時間中に</a:t>
                      </a:r>
                      <a:r>
                        <a:rPr lang="ja-JP" altLang="en-US" sz="1300" u="none"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診療を行う</a:t>
                      </a:r>
                      <a:r>
                        <a:rPr lang="ja-JP" altLang="ja-JP" sz="1300" u="none"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ことが慣習化（常態化）している場合は、見学の時間すべて</a:t>
                      </a:r>
                      <a:r>
                        <a:rPr lang="ja-JP" altLang="en-US" sz="1300" u="none"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を労働時間として取り扱う。</a:t>
                      </a:r>
                      <a:endParaRPr lang="en-US" altLang="ja-JP" sz="1300" b="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endParaRPr>
                    </a:p>
                  </a:txBody>
                  <a:tcPr/>
                </a:tc>
                <a:extLst>
                  <a:ext uri="{0D108BD9-81ED-4DB2-BD59-A6C34878D82A}">
                    <a16:rowId xmlns:a16="http://schemas.microsoft.com/office/drawing/2014/main" val="3871256479"/>
                  </a:ext>
                </a:extLst>
              </a:tr>
              <a:tr h="370840">
                <a:tc>
                  <a:txBody>
                    <a:bodyPr/>
                    <a:lstStyle/>
                    <a:p>
                      <a:r>
                        <a:rPr lang="ja-JP" altLang="en-US" sz="130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rPr>
                        <a:t>当直シフト外で時間外に待機し、診療や見学を行うこと</a:t>
                      </a:r>
                      <a:endParaRPr kumimoji="1" lang="ja-JP" altLang="en-US" sz="1300" dirty="0">
                        <a:solidFill>
                          <a:schemeClr val="tx1"/>
                        </a:solidFill>
                        <a:latin typeface="ＭＳ ゴシック" panose="020B0609070205080204" pitchFamily="49" charset="-128"/>
                        <a:ea typeface="ＭＳ ゴシック" panose="020B0609070205080204" pitchFamily="49" charset="-128"/>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400" b="0" kern="100" dirty="0">
                        <a:solidFill>
                          <a:schemeClr val="tx1"/>
                        </a:solidFill>
                        <a:effectLst/>
                        <a:latin typeface="游明朝" panose="02020400000000000000" pitchFamily="18" charset="-128"/>
                        <a:ea typeface="ＭＳ ゴシック" panose="020B0609070205080204" pitchFamily="49" charset="-128"/>
                        <a:cs typeface="Times New Roman" panose="02020603050405020304" pitchFamily="18" charset="0"/>
                      </a:endParaRPr>
                    </a:p>
                  </a:txBody>
                  <a:tcPr/>
                </a:tc>
                <a:extLst>
                  <a:ext uri="{0D108BD9-81ED-4DB2-BD59-A6C34878D82A}">
                    <a16:rowId xmlns:a16="http://schemas.microsoft.com/office/drawing/2014/main" val="418478739"/>
                  </a:ext>
                </a:extLst>
              </a:tr>
            </a:tbl>
          </a:graphicData>
        </a:graphic>
      </p:graphicFrame>
      <p:sp>
        <p:nvSpPr>
          <p:cNvPr id="11" name="下矢印 10"/>
          <p:cNvSpPr/>
          <p:nvPr/>
        </p:nvSpPr>
        <p:spPr>
          <a:xfrm>
            <a:off x="4232920" y="3891544"/>
            <a:ext cx="4392488" cy="25658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BD466300-39F0-4F34-9134-FE43106E69C1}"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17</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6808090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3236787" y="1472184"/>
            <a:ext cx="6606928" cy="5074089"/>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p:cNvSpPr/>
          <p:nvPr/>
        </p:nvSpPr>
        <p:spPr>
          <a:xfrm>
            <a:off x="63605" y="1480378"/>
            <a:ext cx="2833183" cy="395406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額縁 4"/>
          <p:cNvSpPr/>
          <p:nvPr/>
        </p:nvSpPr>
        <p:spPr>
          <a:xfrm>
            <a:off x="63610" y="40342"/>
            <a:ext cx="9780105"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医療機関における医師の労働時間</a:t>
            </a: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の短縮の取組に対する支援</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テキスト ボックス 1"/>
          <p:cNvSpPr txBox="1"/>
          <p:nvPr/>
        </p:nvSpPr>
        <p:spPr>
          <a:xfrm>
            <a:off x="63610" y="631801"/>
            <a:ext cx="9842390" cy="738664"/>
          </a:xfrm>
          <a:prstGeom prst="rect">
            <a:avLst/>
          </a:prstGeom>
          <a:noFill/>
        </p:spPr>
        <p:txBody>
          <a:bodyPr wrap="square" rtlCol="0">
            <a:spAutoFit/>
          </a:bodyPr>
          <a:lstStyle/>
          <a:p>
            <a:pPr marL="285748" marR="0" lvl="0" indent="-285748"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2019</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年４月に働き方改革関連法が施行されるが、医師についても適用が猶予されている時間外労働上限規制の５年後の適用に向け、医療現場において医師の労働時間の短縮策を進める必要がある。</a:t>
            </a:r>
            <a:endPar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48" marR="0" lvl="0" indent="-285748"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具体的には、</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2018</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年２月にとりまとめた「緊急的な取組」について、さらに推進する必要がある。</a:t>
            </a:r>
            <a:endPar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角丸四角形 5"/>
          <p:cNvSpPr/>
          <p:nvPr/>
        </p:nvSpPr>
        <p:spPr>
          <a:xfrm>
            <a:off x="168791" y="5865087"/>
            <a:ext cx="2560661" cy="963937"/>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医療機関の機能分化・連携、医師偏在対策、医師養成</a:t>
            </a:r>
            <a:r>
              <a:rPr kumimoji="0" lang="ja-JP" altLang="en-US" sz="1400" b="1"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上手な医療のかかり方</a:t>
            </a:r>
            <a:endParaRPr kumimoji="0"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の周知等</a:t>
            </a:r>
            <a:endParaRPr kumimoji="0"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角丸四角形 6"/>
          <p:cNvSpPr/>
          <p:nvPr/>
        </p:nvSpPr>
        <p:spPr>
          <a:xfrm>
            <a:off x="200827" y="2437254"/>
            <a:ext cx="2460139" cy="2498428"/>
          </a:xfrm>
          <a:prstGeom prst="roundRect">
            <a:avLst>
              <a:gd name="adj" fmla="val 3996"/>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「緊急的な取組」の</a:t>
            </a:r>
            <a:r>
              <a:rPr kumimoji="0" lang="ja-JP" altLang="en-US"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さらなる推進</a:t>
            </a:r>
            <a:r>
              <a:rPr kumimoji="0" lang="en-US" altLang="ja-JP" sz="12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・医師の労働時間管理の適正化に向けた取組</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・３６協定等の自己点検</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・既存の産業保健の仕組みの活用</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・タスク・シフティングの推進</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・女性医師等に対する支援</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・医療機関の状況に応じた医師の労働時間短縮に向けた</a:t>
            </a: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取組</a:t>
            </a:r>
            <a:endPar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5" name="テキスト ボックス 14"/>
          <p:cNvSpPr txBox="1"/>
          <p:nvPr/>
        </p:nvSpPr>
        <p:spPr>
          <a:xfrm>
            <a:off x="63605" y="1472184"/>
            <a:ext cx="15213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2019</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136757" y="1799190"/>
            <a:ext cx="2624731" cy="584775"/>
          </a:xfrm>
          <a:prstGeom prst="rect">
            <a:avLst/>
          </a:prstGeom>
          <a:noFill/>
          <a:ln>
            <a:solidFill>
              <a:schemeClr val="accent1"/>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医師について時間外労働上限時間を含めたとりまとめ</a:t>
            </a: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テキスト ボックス 31"/>
          <p:cNvSpPr txBox="1"/>
          <p:nvPr/>
        </p:nvSpPr>
        <p:spPr>
          <a:xfrm>
            <a:off x="3514259" y="1480377"/>
            <a:ext cx="37037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2024</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月に向けて</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3456609" y="1784288"/>
            <a:ext cx="6276938" cy="692497"/>
          </a:xfrm>
          <a:prstGeom prst="rect">
            <a:avLst/>
          </a:prstGeom>
          <a:solidFill>
            <a:srgbClr val="FFCCCC"/>
          </a:solidFill>
          <a:ln>
            <a:solidFill>
              <a:schemeClr val="accent1">
                <a:shade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○各医療機関において「医師勤務時間短縮計画」を策定するよう、各都道府県（医療勤務環境改善支援センター）を通じて促す</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平成</a:t>
            </a: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31</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年度から、医療</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勤務環境改善支援</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センターの助言の下に作成した医師勤務時間短縮計画に基づき取得した器具・備品・ソフトウエアについては、税法上の特別償却制度が適用される</a:t>
            </a:r>
            <a:endPar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右矢印 30"/>
          <p:cNvSpPr/>
          <p:nvPr/>
        </p:nvSpPr>
        <p:spPr>
          <a:xfrm>
            <a:off x="2951222" y="2516745"/>
            <a:ext cx="293416" cy="3304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テキスト ボックス 37"/>
          <p:cNvSpPr txBox="1"/>
          <p:nvPr/>
        </p:nvSpPr>
        <p:spPr>
          <a:xfrm>
            <a:off x="3453065" y="2561660"/>
            <a:ext cx="6276938" cy="1223412"/>
          </a:xfrm>
          <a:prstGeom prst="rect">
            <a:avLst/>
          </a:prstGeom>
          <a:solidFill>
            <a:srgbClr val="FFCCFF"/>
          </a:solidFill>
          <a:ln>
            <a:solidFill>
              <a:schemeClr val="accent1">
                <a:shade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○平成</a:t>
            </a:r>
            <a:r>
              <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31</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年度予算案において新規に計上している各種事業により、各医療機関の取組をバックアップ</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05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タスク・シフティング等勤務環境改善推進</a:t>
            </a:r>
            <a:r>
              <a:rPr kumimoji="1" lang="ja-JP" altLang="en-US" sz="1050" b="0"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事業</a:t>
            </a:r>
            <a:endParaRPr kumimoji="1" lang="en-US" altLang="ja-JP" sz="1050" b="0"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⇒好事例の増加その横展開</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05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医療機関の勤務環境マネジメント向上支援</a:t>
            </a:r>
            <a:r>
              <a:rPr kumimoji="1" lang="ja-JP" altLang="en-US" sz="1050" b="0"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事業</a:t>
            </a:r>
            <a:endParaRPr kumimoji="1" lang="en-US" altLang="ja-JP" sz="1050" b="0"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⇒全国の病院長の勤務環境改善に係る意識改革</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050" b="0"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医療従事者の働き方改革支援資金</a:t>
            </a:r>
            <a:endParaRPr kumimoji="1" lang="en-US" altLang="ja-JP" sz="1050" b="0"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（独</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）福祉医療機構</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による融資</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拡充</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テキスト ボックス 38"/>
          <p:cNvSpPr txBox="1"/>
          <p:nvPr/>
        </p:nvSpPr>
        <p:spPr>
          <a:xfrm>
            <a:off x="3453064" y="3892299"/>
            <a:ext cx="6276938" cy="553998"/>
          </a:xfrm>
          <a:prstGeom prst="rect">
            <a:avLst/>
          </a:prstGeom>
          <a:solidFill>
            <a:schemeClr val="accent4">
              <a:lumMod val="40000"/>
              <a:lumOff val="60000"/>
            </a:schemeClr>
          </a:solidFill>
          <a:ln>
            <a:solidFill>
              <a:schemeClr val="accent1">
                <a:shade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○医療勤務環境改善支援センターが都道府県労働局や日本医師会等関係機関と連携した、働き方改革関連法の説明会の実施</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都道府県宛て厚生労働省医政局医療経営支援課長通知</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発出（平成</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11</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21</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日付）</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テキスト ボックス 39"/>
          <p:cNvSpPr txBox="1"/>
          <p:nvPr/>
        </p:nvSpPr>
        <p:spPr>
          <a:xfrm>
            <a:off x="3453064" y="4538589"/>
            <a:ext cx="6276938" cy="1223412"/>
          </a:xfrm>
          <a:prstGeom prst="rect">
            <a:avLst/>
          </a:prstGeom>
          <a:solidFill>
            <a:srgbClr val="CCCCFF"/>
          </a:solidFill>
          <a:ln>
            <a:solidFill>
              <a:schemeClr val="accent1">
                <a:shade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○医療勤務環境改善支援センターの機能強化</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・外部有識者による医療勤務環境改善支援</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センターのアドバイザー等職員に対する助言</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派遣</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事業実施</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・医療勤務環境改善支援</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センター職員も交え有識者による医療</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機関支援モデル</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事業実施</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勤務環境改善の推進による病院経営への影響に関する調査・研究</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事業により、経営改善にもつながることを周知するための好事例を提供</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・医療勤務環境改善支援</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センターのアドバイザー等職員向け</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教材</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作成により好事例紹介</a:t>
            </a:r>
            <a:endParaRPr kumimoji="1" lang="en-US" altLang="ja-JP"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・都道府県の担当課長や担当者を一堂に会した会議や研修会実施</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3453064" y="5869228"/>
            <a:ext cx="6276938" cy="577081"/>
          </a:xfrm>
          <a:prstGeom prst="rect">
            <a:avLst/>
          </a:prstGeom>
          <a:solidFill>
            <a:schemeClr val="accent4">
              <a:lumMod val="40000"/>
              <a:lumOff val="60000"/>
            </a:schemeClr>
          </a:solidFill>
          <a:ln>
            <a:solidFill>
              <a:schemeClr val="accent1">
                <a:shade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○医療機関向け勤務環境改善支援のための「いきいき働く</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医療機関サポートＷｅｂ（いきサポ）</a:t>
            </a:r>
            <a:r>
              <a:rPr kumimoji="1" lang="ja-JP" altLang="en-US" sz="105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」掲載の好事例更新及び各医療機関が自院の取り組む勤務環境改善の状況を全国比較するための自己診断機能を追加</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角丸四角形 16"/>
          <p:cNvSpPr/>
          <p:nvPr/>
        </p:nvSpPr>
        <p:spPr>
          <a:xfrm>
            <a:off x="200827" y="5003200"/>
            <a:ext cx="2460139" cy="389681"/>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marR="0" lvl="0" indent="-182563"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・医師の意識改革</a:t>
            </a:r>
            <a:endPar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p:cNvSpPr txBox="1"/>
          <p:nvPr/>
        </p:nvSpPr>
        <p:spPr>
          <a:xfrm>
            <a:off x="136757" y="5551720"/>
            <a:ext cx="18167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上記の他</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429077FC-712C-4B62-8033-90150465F352}"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18</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227241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額縁 38"/>
          <p:cNvSpPr/>
          <p:nvPr/>
        </p:nvSpPr>
        <p:spPr>
          <a:xfrm>
            <a:off x="0" y="33790"/>
            <a:ext cx="9906000" cy="589547"/>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医療従事者一般が実施可能な業務に係るタスクシフト</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 name="テキスト ボックス 4"/>
          <p:cNvSpPr txBox="1"/>
          <p:nvPr/>
        </p:nvSpPr>
        <p:spPr>
          <a:xfrm>
            <a:off x="210064" y="688739"/>
            <a:ext cx="9539416" cy="1815882"/>
          </a:xfrm>
          <a:prstGeom prst="rect">
            <a:avLst/>
          </a:prstGeom>
          <a:noFill/>
          <a:ln>
            <a:solidFill>
              <a:schemeClr val="tx1"/>
            </a:solidFill>
          </a:ln>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〇　医師の労働時間短縮に向けては、医師でなくとも行える業務を他職種に移管していくことが重要であり、これまでの調査においては、他の医療従事者一般が実施可能な業務について、平均１日約４０分程度が他職種へ移管できるとされている。本年２月にとりまとめた「医師の労働時間短縮に向けた緊急的な取組」においても、以下のような業務について、原則として医師以外の者が実施するよう求めているところ。</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〇　こうした</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業務は</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、医師の勤務時間のうちおよそ７％に相当</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することから、すべて医療</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クラーク、看護師等の職種への</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タスクシフトを行うと、</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週</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100</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時間勤務の場合、</a:t>
            </a:r>
            <a:r>
              <a:rPr kumimoji="1" lang="ja-JP" altLang="en-US" sz="14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週７時間程度</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の時間</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がこれに相当する。</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endParaRPr>
          </a:p>
          <a:p>
            <a:pPr marL="355600" marR="0" lvl="0" indent="-3556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　</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　</a:t>
            </a:r>
            <a:r>
              <a:rPr kumimoji="1" lang="ja-JP" altLang="en-US" sz="1400" b="0" i="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暫定特例水準が適用される医療</a:t>
            </a:r>
            <a:r>
              <a:rPr kumimoji="1" lang="ja-JP" altLang="en-US" sz="14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機関では、前提として、こうした業務のタスクシフトによる医師の労働時間短縮が図られていることを</a:t>
            </a:r>
            <a:r>
              <a:rPr kumimoji="1" lang="ja-JP" altLang="en-US" sz="1400" b="0" i="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想定。</a:t>
            </a:r>
            <a:endParaRPr kumimoji="1" lang="en-US" altLang="ja-JP" sz="14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icrosoft Tai Le" panose="020B0502040204020203" pitchFamily="34" charset="0"/>
            </a:endParaRPr>
          </a:p>
        </p:txBody>
      </p:sp>
      <p:grpSp>
        <p:nvGrpSpPr>
          <p:cNvPr id="3" name="グループ化 2">
            <a:extLst>
              <a:ext uri="{FF2B5EF4-FFF2-40B4-BE49-F238E27FC236}">
                <a16:creationId xmlns:a16="http://schemas.microsoft.com/office/drawing/2014/main" id="{9D2E0C8B-8270-4154-940D-C44610F4357A}"/>
              </a:ext>
            </a:extLst>
          </p:cNvPr>
          <p:cNvGrpSpPr/>
          <p:nvPr/>
        </p:nvGrpSpPr>
        <p:grpSpPr>
          <a:xfrm>
            <a:off x="0" y="2665772"/>
            <a:ext cx="10165467" cy="4239804"/>
            <a:chOff x="0" y="1909390"/>
            <a:chExt cx="10165467" cy="4609105"/>
          </a:xfrm>
        </p:grpSpPr>
        <p:sp>
          <p:nvSpPr>
            <p:cNvPr id="15" name="メモ 14"/>
            <p:cNvSpPr/>
            <p:nvPr/>
          </p:nvSpPr>
          <p:spPr>
            <a:xfrm>
              <a:off x="5649235" y="2642217"/>
              <a:ext cx="4087888" cy="3137159"/>
            </a:xfrm>
            <a:prstGeom prst="foldedCorner">
              <a:avLst>
                <a:gd name="adj" fmla="val 5487"/>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7511561" y="2168750"/>
              <a:ext cx="1541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9053360" y="6083534"/>
              <a:ext cx="1112107" cy="43496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タイトル 1"/>
            <p:cNvSpPr txBox="1">
              <a:spLocks/>
            </p:cNvSpPr>
            <p:nvPr/>
          </p:nvSpPr>
          <p:spPr>
            <a:xfrm>
              <a:off x="180309" y="1912920"/>
              <a:ext cx="4927400" cy="440495"/>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１．</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他職種</a:t>
              </a:r>
              <a:r>
                <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看護師や事務職員等のコメディカル職種</a:t>
              </a:r>
              <a:r>
                <a:rPr kumimoji="1" lang="en-US" altLang="ja-JP"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r>
                <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との分担　</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　（</a:t>
              </a:r>
              <a:r>
                <a:rPr kumimoji="1" lang="ja-JP" altLang="en-US" sz="1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j-cs"/>
                </a:rPr>
                <a:t>他職種に分担できる時間（分）</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12</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月</a:t>
              </a:r>
              <a:r>
                <a:rPr kumimoji="1" lang="en-US" altLang="ja-JP"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14</a:t>
              </a:r>
              <a:r>
                <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j-cs"/>
                </a:rPr>
                <a:t>日の１日に費やした時間（分））</a:t>
              </a:r>
            </a:p>
          </p:txBody>
        </p:sp>
        <p:sp>
          <p:nvSpPr>
            <p:cNvPr id="13" name="タイトル 1"/>
            <p:cNvSpPr txBox="1">
              <a:spLocks/>
            </p:cNvSpPr>
            <p:nvPr/>
          </p:nvSpPr>
          <p:spPr>
            <a:xfrm>
              <a:off x="5639999" y="1909390"/>
              <a:ext cx="4087888" cy="694614"/>
            </a:xfrm>
            <a:prstGeom prst="rect">
              <a:avLst/>
            </a:prstGeom>
            <a:solidFill>
              <a:schemeClr val="bg1">
                <a:lumMod val="85000"/>
              </a:schemeClr>
            </a:solidFill>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j-cs"/>
                </a:rPr>
                <a:t>２．「医師の労働時間短縮に向けた緊急的な取組」における「４　タスク・シフティング（業務の移管）の推進」（抜粋）</a:t>
              </a:r>
            </a:p>
          </p:txBody>
        </p:sp>
        <p:sp>
          <p:nvSpPr>
            <p:cNvPr id="14" name="正方形/長方形 13"/>
            <p:cNvSpPr/>
            <p:nvPr/>
          </p:nvSpPr>
          <p:spPr>
            <a:xfrm>
              <a:off x="100371" y="5875404"/>
              <a:ext cx="5548861"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出典：医師の勤務実態及び働き方の意向等に関する調査 （平成</a:t>
              </a:r>
              <a:r>
                <a:rPr kumimoji="0"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a:t>
              </a:r>
              <a:r>
                <a:rPr kumimoji="0" lang="ja-JP" altLang="en-US"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年度厚生労働科学特別研究「医師の勤務実態及び働き方の意向等に関する調査研究」研究班）　</a:t>
              </a:r>
            </a:p>
          </p:txBody>
        </p:sp>
        <p:sp>
          <p:nvSpPr>
            <p:cNvPr id="12" name="テキスト ボックス 11"/>
            <p:cNvSpPr txBox="1"/>
            <p:nvPr/>
          </p:nvSpPr>
          <p:spPr>
            <a:xfrm>
              <a:off x="5649235" y="2642218"/>
              <a:ext cx="4087891" cy="36135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各医療機関においては、医師の業務負担軽減のため、他職種へのタスク・シフティング（業務の移管）を推進する。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初療時の予診</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検査手順の説明や入院の説明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薬の説明や服薬の指導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静脈採血</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静脈注射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静脈ラインの確保</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尿道カテーテルの留置（患者の性別を問わない）</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診断書等の代行入力</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患者の移動</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等については、平成１９年通知（</a:t>
              </a:r>
              <a:r>
                <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）等の趣旨を踏まえ、医療安全に留意しつつ、原則医師以外の職種により分担して実施することで、医師の負担を軽減する。（後略）</a:t>
              </a:r>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 name="図 1"/>
            <p:cNvPicPr>
              <a:picLocks noChangeAspect="1"/>
            </p:cNvPicPr>
            <p:nvPr/>
          </p:nvPicPr>
          <p:blipFill>
            <a:blip r:embed="rId2"/>
            <a:stretch>
              <a:fillRect/>
            </a:stretch>
          </p:blipFill>
          <p:spPr>
            <a:xfrm>
              <a:off x="0" y="2810004"/>
              <a:ext cx="5599776" cy="3137159"/>
            </a:xfrm>
            <a:prstGeom prst="rect">
              <a:avLst/>
            </a:prstGeom>
          </p:spPr>
        </p:pic>
      </p:grpSp>
      <p:sp>
        <p:nvSpPr>
          <p:cNvPr id="4" name="正方形/長方形 3">
            <a:extLst>
              <a:ext uri="{FF2B5EF4-FFF2-40B4-BE49-F238E27FC236}">
                <a16:creationId xmlns:a16="http://schemas.microsoft.com/office/drawing/2014/main" id="{A3B991A9-3180-4D9A-8DD3-B0B4E13429C3}"/>
              </a:ext>
            </a:extLst>
          </p:cNvPr>
          <p:cNvSpPr/>
          <p:nvPr/>
        </p:nvSpPr>
        <p:spPr>
          <a:xfrm>
            <a:off x="5639999" y="6203995"/>
            <a:ext cx="4087888" cy="6001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）「医師及び医療関係職と事務職員等との間等での役割分担の推進について」（平成</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 </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 </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 </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日医政発第</a:t>
            </a:r>
            <a:r>
              <a:rPr kumimoji="1"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1228001</a:t>
            </a:r>
            <a:r>
              <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号厚生労働省医政局長通知）</a:t>
            </a:r>
          </a:p>
        </p:txBody>
      </p:sp>
      <p:sp>
        <p:nvSpPr>
          <p:cNvPr id="17" name="テキスト ボックス 16"/>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5AD636A0-730C-484D-BFE4-F77DFC975507}"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19</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92136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0" y="40342"/>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医師の働き方改革に関する検討会　報告書の概要</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 name="テキスト ボックス 1"/>
          <p:cNvSpPr txBox="1"/>
          <p:nvPr/>
        </p:nvSpPr>
        <p:spPr>
          <a:xfrm>
            <a:off x="86612" y="668610"/>
            <a:ext cx="9745118" cy="523220"/>
          </a:xfrm>
          <a:prstGeom prst="rect">
            <a:avLst/>
          </a:prstGeom>
          <a:noFill/>
          <a:ln>
            <a:solidFill>
              <a:schemeClr val="bg1">
                <a:lumMod val="50000"/>
              </a:schemeClr>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医師の働き方改革に関する検討会（座長：岩村正彦東京</a:t>
            </a:r>
            <a:r>
              <a:rPr kumimoji="0" lang="ja-JP" altLang="en-US" sz="14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大学大学院法学</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政治学研究科教授）において、医師の時間外労働規制の具体的な在り方、労働時間の短縮策等についてとりまとめを行った（平成</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31</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年３月</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a:t>
            </a:r>
            <a:endPar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p:cNvSpPr txBox="1"/>
          <p:nvPr/>
        </p:nvSpPr>
        <p:spPr>
          <a:xfrm>
            <a:off x="86612" y="1261085"/>
            <a:ext cx="4314001" cy="307777"/>
          </a:xfrm>
          <a:prstGeom prst="rect">
            <a:avLst/>
          </a:prstGeom>
          <a:solidFill>
            <a:schemeClr val="bg1">
              <a:lumMod val="85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１．医師の働き方改革に当たっての基本的な考え方</a:t>
            </a:r>
            <a:endParaRPr kumimoji="1" lang="ja-JP" altLang="en-US" sz="1400"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6" name="テキスト ボックス 5"/>
          <p:cNvSpPr txBox="1"/>
          <p:nvPr/>
        </p:nvSpPr>
        <p:spPr>
          <a:xfrm>
            <a:off x="99732" y="4811779"/>
            <a:ext cx="5750292" cy="307777"/>
          </a:xfrm>
          <a:prstGeom prst="rect">
            <a:avLst/>
          </a:prstGeom>
          <a:solidFill>
            <a:schemeClr val="bg1">
              <a:lumMod val="85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２．働き方改革の議論を契機とした、今後目指していく医療提供の姿</a:t>
            </a:r>
            <a:endParaRPr kumimoji="1" lang="ja-JP" altLang="en-US" sz="1400" b="0" i="0" u="none"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4" name="角丸四角形 3"/>
          <p:cNvSpPr/>
          <p:nvPr/>
        </p:nvSpPr>
        <p:spPr>
          <a:xfrm>
            <a:off x="50744" y="1568064"/>
            <a:ext cx="5440851" cy="3191431"/>
          </a:xfrm>
          <a:prstGeom prst="roundRect">
            <a:avLst>
              <a:gd name="adj" fmla="val 687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角丸四角形 6"/>
          <p:cNvSpPr/>
          <p:nvPr/>
        </p:nvSpPr>
        <p:spPr>
          <a:xfrm>
            <a:off x="5501394" y="1568065"/>
            <a:ext cx="4356462" cy="3191430"/>
          </a:xfrm>
          <a:prstGeom prst="roundRect">
            <a:avLst>
              <a:gd name="adj" fmla="val 687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角丸四角形 7"/>
          <p:cNvSpPr/>
          <p:nvPr/>
        </p:nvSpPr>
        <p:spPr>
          <a:xfrm>
            <a:off x="70282" y="5128694"/>
            <a:ext cx="9761448" cy="1712978"/>
          </a:xfrm>
          <a:prstGeom prst="roundRect">
            <a:avLst>
              <a:gd name="adj" fmla="val 687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テキスト ボックス 8"/>
          <p:cNvSpPr txBox="1"/>
          <p:nvPr/>
        </p:nvSpPr>
        <p:spPr>
          <a:xfrm>
            <a:off x="-40010" y="1549941"/>
            <a:ext cx="5718912" cy="3259867"/>
          </a:xfrm>
          <a:prstGeom prst="rect">
            <a:avLst/>
          </a:prstGeom>
          <a:noFill/>
        </p:spPr>
        <p:txBody>
          <a:bodyPr wrap="square" rtlCol="0">
            <a:spAutoFit/>
          </a:bodyPr>
          <a:lstStyle/>
          <a:p>
            <a:pPr marL="0" marR="0" lvl="0" indent="0" algn="l" defTabSz="457200" rtl="0" eaLnBrk="1" fontAlgn="auto" latinLnBrk="0" hangingPunct="1">
              <a:lnSpc>
                <a:spcPts val="19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医師の働き方改革を進める基本認識</a:t>
            </a:r>
            <a:endParaRPr kumimoji="1" lang="en-US" altLang="ja-JP"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我が国の医療は、医師の自己犠牲的な長時間労働により支えられており危機的な状況。昼夜を問わず患者への対応を求められうる仕事で、他職種と比較しても抜きん出た長時間労働の実態。</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健康への影響や過労死の懸念、仕事と生活の調和への関心の高まり、女性医師割合の上昇等も踏まえ、改革を進める必要。</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長時間労働の背景には、個々の医療機関における業務・組織のマネジメントの課題のみならず、医師の需給や偏在、医師の養成のあり方、地域医療提供体制における機能分化・連携が不十分な地域の存在、国民の医療のかかり方等の様々な課題が存在。これらに関連する各施策と医師の働き方改革が総合的に進められるべきであり、規制内容を遵守できる条件整備の観点からも推進する必要。</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テキスト ボックス 9"/>
          <p:cNvSpPr txBox="1"/>
          <p:nvPr/>
        </p:nvSpPr>
        <p:spPr>
          <a:xfrm>
            <a:off x="5475268" y="1591383"/>
            <a:ext cx="4457699" cy="3247043"/>
          </a:xfrm>
          <a:prstGeom prst="rect">
            <a:avLst/>
          </a:prstGeom>
          <a:noFill/>
        </p:spPr>
        <p:txBody>
          <a:bodyPr wrap="square" rtlCol="0">
            <a:spAutoFit/>
          </a:bodyPr>
          <a:lstStyle/>
          <a:p>
            <a:pPr marL="0" marR="0" lvl="0" indent="0" algn="l" defTabSz="457200" rtl="0" eaLnBrk="1" fontAlgn="auto" latinLnBrk="0" hangingPunct="1">
              <a:lnSpc>
                <a:spcPts val="19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医師の診療業務の特殊性</a:t>
            </a:r>
            <a:endParaRPr kumimoji="1" lang="en-US" altLang="ja-JP"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l" defTabSz="457200" rtl="0" eaLnBrk="1" fontAlgn="auto" latinLnBrk="0" hangingPunct="1">
              <a:lnSpc>
                <a:spcPts val="19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（応召義務について）</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医療機関としては労働基準法等の関係法令を遵守した上で医師等が適切に業務遂行できる体制・環境整備を行う必要</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。応召</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義務を理由に、違法な診療指示等に従うなど、際限のない長時間労働を求められていると解することは正当ではない。</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9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（医師の診療業務の特殊性）</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4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公共性</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（国民の生命を守るものであり、国民の求める日常的なアクセス、質等の確保が必要）</a:t>
            </a:r>
            <a:endPar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不確実性</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（疾病発生が予見不可能である等）</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高度の専門性</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（業務独占、養成に約</a:t>
            </a:r>
            <a:r>
              <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年要する）</a:t>
            </a:r>
            <a:endParaRPr kumimoji="1" lang="en-US" altLang="ja-JP"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4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技術革新と水準向上</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（新しい診断・治療法の追求と活用・普及の両方が必要）</a:t>
            </a:r>
            <a:endPar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テキスト ボックス 10"/>
          <p:cNvSpPr txBox="1"/>
          <p:nvPr/>
        </p:nvSpPr>
        <p:spPr>
          <a:xfrm>
            <a:off x="11556" y="5086890"/>
            <a:ext cx="5141802" cy="1797928"/>
          </a:xfrm>
          <a:prstGeom prst="rect">
            <a:avLst/>
          </a:prstGeom>
          <a:noFill/>
        </p:spPr>
        <p:txBody>
          <a:bodyPr wrap="square" rtlCol="0">
            <a:spAutoFit/>
          </a:bodyPr>
          <a:lstStyle/>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労働時間管理の適正化が必要。その際、宿日直許可基準における夜間に従事する業務の例示等の現代化、医師の研鑽の労働時間の取扱いについての考え方等を示す必要。</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の労働時間短縮のために、医療機関のマネジメント改革（意識改革、チーム医療の推進（特定行為研修制度のパッケージ化等）、ＩＣＴ等による効率化）、地域医療提供体制における機能分化・連携や医師偏在対策の推</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14" name="直線コネクタ 13"/>
          <p:cNvCxnSpPr/>
          <p:nvPr/>
        </p:nvCxnSpPr>
        <p:spPr>
          <a:xfrm>
            <a:off x="5062147" y="5201201"/>
            <a:ext cx="0" cy="131706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991634" y="5112357"/>
            <a:ext cx="5060098" cy="1797928"/>
          </a:xfrm>
          <a:prstGeom prst="rect">
            <a:avLst/>
          </a:prstGeom>
          <a:noFill/>
        </p:spPr>
        <p:txBody>
          <a:bodyPr wrap="square" rtlCol="0">
            <a:spAutoFit/>
          </a:bodyPr>
          <a:lstStyle/>
          <a:p>
            <a:pPr marL="288000" marR="0" lvl="0" indent="0" algn="l" defTabSz="457200" rtl="0" eaLnBrk="1" fontAlgn="auto" latinLnBrk="0" hangingPunct="1">
              <a:lnSpc>
                <a:spcPts val="19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進、上手な医療のかかり方の周知を全体として徹底して取り組んでいく必要。また、働き方と保育環境等の面から、医師が働きやすい勤務環境の整備が重要。</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個々の医療機関に対するノウハウ提供も含めた実効的な支援策、第三者の立場からの助言等が重要。</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上手な医療のかかり方を広めるための懇談会でとりまとめた方策を国が速やかに具体的施策として実行。</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テキスト ボックス 12"/>
          <p:cNvSpPr txBox="1"/>
          <p:nvPr/>
        </p:nvSpPr>
        <p:spPr>
          <a:xfrm>
            <a:off x="9433629" y="6472340"/>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879A547-D2D0-4204-B18B-65FCC52D6D5B}"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9640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7257" y="0"/>
            <a:ext cx="9906000" cy="414237"/>
          </a:xfrm>
          <a:prstGeom prst="rect">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defPPr>
              <a:defRPr lang="ja-JP"/>
            </a:defPPr>
            <a:lvl1pPr lvl="0" algn="ctr" defTabSz="457200">
              <a:defRPr kumimoji="0" sz="2400">
                <a:solidFill>
                  <a:prstClr val="black"/>
                </a:solidFill>
                <a:latin typeface="HGP創英角ｺﾞｼｯｸUB" panose="020B0900000000000000" pitchFamily="50" charset="-128"/>
                <a:ea typeface="HGP創英角ｺﾞｼｯｸUB" panose="020B0900000000000000" pitchFamily="50"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特定行為研修制度のパッケージ化によるタスクシフトについて</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nvGrpSpPr>
          <p:cNvPr id="2" name="グループ化 1">
            <a:extLst>
              <a:ext uri="{FF2B5EF4-FFF2-40B4-BE49-F238E27FC236}">
                <a16:creationId xmlns:a16="http://schemas.microsoft.com/office/drawing/2014/main" id="{A905D429-5AAA-4652-829A-260A6119AC15}"/>
              </a:ext>
            </a:extLst>
          </p:cNvPr>
          <p:cNvGrpSpPr/>
          <p:nvPr/>
        </p:nvGrpSpPr>
        <p:grpSpPr>
          <a:xfrm>
            <a:off x="33184" y="1889598"/>
            <a:ext cx="9814287" cy="4701191"/>
            <a:chOff x="33184" y="1345159"/>
            <a:chExt cx="9814287" cy="5494660"/>
          </a:xfrm>
        </p:grpSpPr>
        <p:sp>
          <p:nvSpPr>
            <p:cNvPr id="72" name="下矢印 71"/>
            <p:cNvSpPr/>
            <p:nvPr/>
          </p:nvSpPr>
          <p:spPr>
            <a:xfrm>
              <a:off x="2306927" y="5250466"/>
              <a:ext cx="1347349" cy="281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39282" y="1561182"/>
              <a:ext cx="2966404" cy="369268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3374152" y="1561182"/>
              <a:ext cx="3019008" cy="3781743"/>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6745496" y="1561183"/>
              <a:ext cx="3019008" cy="3781742"/>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200472" y="1353098"/>
              <a:ext cx="2664296" cy="4075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外科術後管理領域</a:t>
              </a:r>
            </a:p>
          </p:txBody>
        </p:sp>
        <p:sp>
          <p:nvSpPr>
            <p:cNvPr id="43" name="正方形/長方形 42"/>
            <p:cNvSpPr/>
            <p:nvPr/>
          </p:nvSpPr>
          <p:spPr>
            <a:xfrm>
              <a:off x="3518168" y="1353098"/>
              <a:ext cx="2664296" cy="40600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術中麻酔管理領域</a:t>
              </a:r>
            </a:p>
          </p:txBody>
        </p:sp>
        <p:sp>
          <p:nvSpPr>
            <p:cNvPr id="44" name="正方形/長方形 43"/>
            <p:cNvSpPr/>
            <p:nvPr/>
          </p:nvSpPr>
          <p:spPr>
            <a:xfrm>
              <a:off x="6922852" y="1345159"/>
              <a:ext cx="2664296" cy="43204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在宅・慢性期領域</a:t>
              </a:r>
            </a:p>
          </p:txBody>
        </p:sp>
        <p:sp>
          <p:nvSpPr>
            <p:cNvPr id="45" name="角丸四角形 44"/>
            <p:cNvSpPr/>
            <p:nvPr/>
          </p:nvSpPr>
          <p:spPr>
            <a:xfrm>
              <a:off x="47193" y="6555354"/>
              <a:ext cx="9800278" cy="284465"/>
            </a:xfrm>
            <a:prstGeom prst="roundRect">
              <a:avLst>
                <a:gd name="adj" fmla="val 74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患者に対するきめ細やかなケアによる医療の質の向上、医療従事者の長時間労働の削減等の効果が見込まれる。</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6" name="角丸四角形 45"/>
            <p:cNvSpPr/>
            <p:nvPr/>
          </p:nvSpPr>
          <p:spPr>
            <a:xfrm>
              <a:off x="6446922" y="5543892"/>
              <a:ext cx="3400549" cy="704129"/>
            </a:xfrm>
            <a:prstGeom prst="roundRect">
              <a:avLst>
                <a:gd name="adj" fmla="val 74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在宅・慢性期領域において、療養が長期にわたる、もしくは最期まで自宅または施設等で療養する患者に柔軟な対応が可能に。</a:t>
              </a:r>
            </a:p>
          </p:txBody>
        </p:sp>
        <p:sp>
          <p:nvSpPr>
            <p:cNvPr id="49" name="フリーフォーム 48"/>
            <p:cNvSpPr/>
            <p:nvPr/>
          </p:nvSpPr>
          <p:spPr>
            <a:xfrm>
              <a:off x="56456" y="1790775"/>
              <a:ext cx="2924146" cy="254728"/>
            </a:xfrm>
            <a:custGeom>
              <a:avLst/>
              <a:gdLst>
                <a:gd name="connsiteX0" fmla="*/ 0 w 3647435"/>
                <a:gd name="connsiteY0" fmla="*/ 11103 h 111031"/>
                <a:gd name="connsiteX1" fmla="*/ 11103 w 3647435"/>
                <a:gd name="connsiteY1" fmla="*/ 0 h 111031"/>
                <a:gd name="connsiteX2" fmla="*/ 3636332 w 3647435"/>
                <a:gd name="connsiteY2" fmla="*/ 0 h 111031"/>
                <a:gd name="connsiteX3" fmla="*/ 3647435 w 3647435"/>
                <a:gd name="connsiteY3" fmla="*/ 11103 h 111031"/>
                <a:gd name="connsiteX4" fmla="*/ 3647435 w 3647435"/>
                <a:gd name="connsiteY4" fmla="*/ 99928 h 111031"/>
                <a:gd name="connsiteX5" fmla="*/ 3636332 w 3647435"/>
                <a:gd name="connsiteY5" fmla="*/ 111031 h 111031"/>
                <a:gd name="connsiteX6" fmla="*/ 11103 w 3647435"/>
                <a:gd name="connsiteY6" fmla="*/ 111031 h 111031"/>
                <a:gd name="connsiteX7" fmla="*/ 0 w 3647435"/>
                <a:gd name="connsiteY7" fmla="*/ 99928 h 111031"/>
                <a:gd name="connsiteX8" fmla="*/ 0 w 3647435"/>
                <a:gd name="connsiteY8" fmla="*/ 11103 h 11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7435" h="111031">
                  <a:moveTo>
                    <a:pt x="0" y="11103"/>
                  </a:moveTo>
                  <a:cubicBezTo>
                    <a:pt x="0" y="4971"/>
                    <a:pt x="4971" y="0"/>
                    <a:pt x="11103" y="0"/>
                  </a:cubicBezTo>
                  <a:lnTo>
                    <a:pt x="3636332" y="0"/>
                  </a:lnTo>
                  <a:cubicBezTo>
                    <a:pt x="3642464" y="0"/>
                    <a:pt x="3647435" y="4971"/>
                    <a:pt x="3647435" y="11103"/>
                  </a:cubicBezTo>
                  <a:lnTo>
                    <a:pt x="3647435" y="99928"/>
                  </a:lnTo>
                  <a:cubicBezTo>
                    <a:pt x="3647435" y="106060"/>
                    <a:pt x="3642464" y="111031"/>
                    <a:pt x="3636332" y="111031"/>
                  </a:cubicBezTo>
                  <a:lnTo>
                    <a:pt x="11103" y="111031"/>
                  </a:lnTo>
                  <a:cubicBezTo>
                    <a:pt x="4971" y="111031"/>
                    <a:pt x="0" y="106060"/>
                    <a:pt x="0" y="99928"/>
                  </a:cubicBezTo>
                  <a:lnTo>
                    <a:pt x="0" y="11103"/>
                  </a:lnTo>
                  <a:close/>
                </a:path>
              </a:pathLst>
            </a:custGeom>
            <a:noFill/>
            <a:ln w="38100" cmpd="thickThin">
              <a:noFill/>
            </a:ln>
          </p:spPr>
          <p:style>
            <a:lnRef idx="2">
              <a:schemeClr val="accent1"/>
            </a:lnRef>
            <a:fillRef idx="1">
              <a:schemeClr val="lt1"/>
            </a:fillRef>
            <a:effectRef idx="0">
              <a:schemeClr val="accent1"/>
            </a:effectRef>
            <a:fontRef idx="minor">
              <a:schemeClr val="dk1"/>
            </a:fontRef>
          </p:style>
          <p:txBody>
            <a:bodyPr spcFirstLastPara="0" vert="horz" wrap="square" lIns="41352" tIns="41352" rIns="41352" bIns="41352"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手術</a:t>
              </a:r>
            </a:p>
          </p:txBody>
        </p:sp>
        <p:sp>
          <p:nvSpPr>
            <p:cNvPr id="50" name="フリーフォーム 49"/>
            <p:cNvSpPr/>
            <p:nvPr/>
          </p:nvSpPr>
          <p:spPr>
            <a:xfrm rot="21434124">
              <a:off x="1497495" y="1978595"/>
              <a:ext cx="52586" cy="37697"/>
            </a:xfrm>
            <a:custGeom>
              <a:avLst/>
              <a:gdLst>
                <a:gd name="connsiteX0" fmla="*/ 0 w 39295"/>
                <a:gd name="connsiteY0" fmla="*/ 10997 h 54987"/>
                <a:gd name="connsiteX1" fmla="*/ 19648 w 39295"/>
                <a:gd name="connsiteY1" fmla="*/ 10997 h 54987"/>
                <a:gd name="connsiteX2" fmla="*/ 19648 w 39295"/>
                <a:gd name="connsiteY2" fmla="*/ 0 h 54987"/>
                <a:gd name="connsiteX3" fmla="*/ 39295 w 39295"/>
                <a:gd name="connsiteY3" fmla="*/ 27494 h 54987"/>
                <a:gd name="connsiteX4" fmla="*/ 19648 w 39295"/>
                <a:gd name="connsiteY4" fmla="*/ 54987 h 54987"/>
                <a:gd name="connsiteX5" fmla="*/ 19648 w 39295"/>
                <a:gd name="connsiteY5" fmla="*/ 43990 h 54987"/>
                <a:gd name="connsiteX6" fmla="*/ 0 w 39295"/>
                <a:gd name="connsiteY6" fmla="*/ 43990 h 54987"/>
                <a:gd name="connsiteX7" fmla="*/ 0 w 39295"/>
                <a:gd name="connsiteY7" fmla="*/ 10997 h 5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95" h="54987">
                  <a:moveTo>
                    <a:pt x="31436" y="0"/>
                  </a:moveTo>
                  <a:lnTo>
                    <a:pt x="31436" y="27494"/>
                  </a:lnTo>
                  <a:lnTo>
                    <a:pt x="39295" y="27494"/>
                  </a:lnTo>
                  <a:lnTo>
                    <a:pt x="19647" y="54987"/>
                  </a:lnTo>
                  <a:lnTo>
                    <a:pt x="0" y="27494"/>
                  </a:lnTo>
                  <a:lnTo>
                    <a:pt x="7859" y="27494"/>
                  </a:lnTo>
                  <a:lnTo>
                    <a:pt x="7859" y="0"/>
                  </a:lnTo>
                  <a:lnTo>
                    <a:pt x="31436"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97" tIns="0" rIns="10996" bIns="1178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フリーフォーム 50"/>
            <p:cNvSpPr/>
            <p:nvPr/>
          </p:nvSpPr>
          <p:spPr>
            <a:xfrm>
              <a:off x="200472" y="2281263"/>
              <a:ext cx="2768349" cy="259238"/>
            </a:xfrm>
            <a:custGeom>
              <a:avLst/>
              <a:gdLst>
                <a:gd name="connsiteX0" fmla="*/ 0 w 3634307"/>
                <a:gd name="connsiteY0" fmla="*/ 41632 h 416315"/>
                <a:gd name="connsiteX1" fmla="*/ 41632 w 3634307"/>
                <a:gd name="connsiteY1" fmla="*/ 0 h 416315"/>
                <a:gd name="connsiteX2" fmla="*/ 3592676 w 3634307"/>
                <a:gd name="connsiteY2" fmla="*/ 0 h 416315"/>
                <a:gd name="connsiteX3" fmla="*/ 3634308 w 3634307"/>
                <a:gd name="connsiteY3" fmla="*/ 41632 h 416315"/>
                <a:gd name="connsiteX4" fmla="*/ 3634307 w 3634307"/>
                <a:gd name="connsiteY4" fmla="*/ 374684 h 416315"/>
                <a:gd name="connsiteX5" fmla="*/ 3592675 w 3634307"/>
                <a:gd name="connsiteY5" fmla="*/ 416316 h 416315"/>
                <a:gd name="connsiteX6" fmla="*/ 41632 w 3634307"/>
                <a:gd name="connsiteY6" fmla="*/ 416315 h 416315"/>
                <a:gd name="connsiteX7" fmla="*/ 0 w 3634307"/>
                <a:gd name="connsiteY7" fmla="*/ 374683 h 416315"/>
                <a:gd name="connsiteX8" fmla="*/ 0 w 3634307"/>
                <a:gd name="connsiteY8" fmla="*/ 41632 h 41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34307" h="416315">
                  <a:moveTo>
                    <a:pt x="0" y="41632"/>
                  </a:moveTo>
                  <a:cubicBezTo>
                    <a:pt x="0" y="18639"/>
                    <a:pt x="18639" y="0"/>
                    <a:pt x="41632" y="0"/>
                  </a:cubicBezTo>
                  <a:lnTo>
                    <a:pt x="3592676" y="0"/>
                  </a:lnTo>
                  <a:cubicBezTo>
                    <a:pt x="3615669" y="0"/>
                    <a:pt x="3634308" y="18639"/>
                    <a:pt x="3634308" y="41632"/>
                  </a:cubicBezTo>
                  <a:cubicBezTo>
                    <a:pt x="3634308" y="152649"/>
                    <a:pt x="3634307" y="263667"/>
                    <a:pt x="3634307" y="374684"/>
                  </a:cubicBezTo>
                  <a:cubicBezTo>
                    <a:pt x="3634307" y="397677"/>
                    <a:pt x="3615668" y="416316"/>
                    <a:pt x="3592675" y="416316"/>
                  </a:cubicBezTo>
                  <a:lnTo>
                    <a:pt x="41632" y="416315"/>
                  </a:lnTo>
                  <a:cubicBezTo>
                    <a:pt x="18639" y="416315"/>
                    <a:pt x="0" y="397676"/>
                    <a:pt x="0" y="374683"/>
                  </a:cubicBezTo>
                  <a:lnTo>
                    <a:pt x="0" y="41632"/>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50293" tIns="50293" rIns="50293" bIns="50293"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呼吸管理（気道管理含む）</a:t>
              </a:r>
            </a:p>
          </p:txBody>
        </p:sp>
        <p:sp>
          <p:nvSpPr>
            <p:cNvPr id="53" name="フリーフォーム 52"/>
            <p:cNvSpPr/>
            <p:nvPr/>
          </p:nvSpPr>
          <p:spPr>
            <a:xfrm>
              <a:off x="191936" y="2785319"/>
              <a:ext cx="2776885" cy="291122"/>
            </a:xfrm>
            <a:custGeom>
              <a:avLst/>
              <a:gdLst>
                <a:gd name="connsiteX0" fmla="*/ 0 w 3666585"/>
                <a:gd name="connsiteY0" fmla="*/ 33199 h 331994"/>
                <a:gd name="connsiteX1" fmla="*/ 33199 w 3666585"/>
                <a:gd name="connsiteY1" fmla="*/ 0 h 331994"/>
                <a:gd name="connsiteX2" fmla="*/ 3633386 w 3666585"/>
                <a:gd name="connsiteY2" fmla="*/ 0 h 331994"/>
                <a:gd name="connsiteX3" fmla="*/ 3666585 w 3666585"/>
                <a:gd name="connsiteY3" fmla="*/ 33199 h 331994"/>
                <a:gd name="connsiteX4" fmla="*/ 3666585 w 3666585"/>
                <a:gd name="connsiteY4" fmla="*/ 298795 h 331994"/>
                <a:gd name="connsiteX5" fmla="*/ 3633386 w 3666585"/>
                <a:gd name="connsiteY5" fmla="*/ 331994 h 331994"/>
                <a:gd name="connsiteX6" fmla="*/ 33199 w 3666585"/>
                <a:gd name="connsiteY6" fmla="*/ 331994 h 331994"/>
                <a:gd name="connsiteX7" fmla="*/ 0 w 3666585"/>
                <a:gd name="connsiteY7" fmla="*/ 298795 h 331994"/>
                <a:gd name="connsiteX8" fmla="*/ 0 w 3666585"/>
                <a:gd name="connsiteY8" fmla="*/ 33199 h 33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6585" h="331994">
                  <a:moveTo>
                    <a:pt x="0" y="33199"/>
                  </a:moveTo>
                  <a:cubicBezTo>
                    <a:pt x="0" y="14864"/>
                    <a:pt x="14864" y="0"/>
                    <a:pt x="33199" y="0"/>
                  </a:cubicBezTo>
                  <a:lnTo>
                    <a:pt x="3633386" y="0"/>
                  </a:lnTo>
                  <a:cubicBezTo>
                    <a:pt x="3651721" y="0"/>
                    <a:pt x="3666585" y="14864"/>
                    <a:pt x="3666585" y="33199"/>
                  </a:cubicBezTo>
                  <a:lnTo>
                    <a:pt x="3666585" y="298795"/>
                  </a:lnTo>
                  <a:cubicBezTo>
                    <a:pt x="3666585" y="317130"/>
                    <a:pt x="3651721" y="331994"/>
                    <a:pt x="3633386" y="331994"/>
                  </a:cubicBezTo>
                  <a:lnTo>
                    <a:pt x="33199" y="331994"/>
                  </a:lnTo>
                  <a:cubicBezTo>
                    <a:pt x="14864" y="331994"/>
                    <a:pt x="0" y="317130"/>
                    <a:pt x="0" y="298795"/>
                  </a:cubicBezTo>
                  <a:lnTo>
                    <a:pt x="0" y="3319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7824" tIns="47824" rIns="47824" bIns="47824"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循環動態・疼痛・栄養・代謝管理</a:t>
              </a:r>
            </a:p>
          </p:txBody>
        </p:sp>
        <p:sp>
          <p:nvSpPr>
            <p:cNvPr id="55" name="フリーフォーム 54"/>
            <p:cNvSpPr/>
            <p:nvPr/>
          </p:nvSpPr>
          <p:spPr>
            <a:xfrm>
              <a:off x="180976" y="3270662"/>
              <a:ext cx="2792815" cy="256757"/>
            </a:xfrm>
            <a:custGeom>
              <a:avLst/>
              <a:gdLst>
                <a:gd name="connsiteX0" fmla="*/ 0 w 3661204"/>
                <a:gd name="connsiteY0" fmla="*/ 35857 h 358570"/>
                <a:gd name="connsiteX1" fmla="*/ 35857 w 3661204"/>
                <a:gd name="connsiteY1" fmla="*/ 0 h 358570"/>
                <a:gd name="connsiteX2" fmla="*/ 3625347 w 3661204"/>
                <a:gd name="connsiteY2" fmla="*/ 0 h 358570"/>
                <a:gd name="connsiteX3" fmla="*/ 3661204 w 3661204"/>
                <a:gd name="connsiteY3" fmla="*/ 35857 h 358570"/>
                <a:gd name="connsiteX4" fmla="*/ 3661204 w 3661204"/>
                <a:gd name="connsiteY4" fmla="*/ 322713 h 358570"/>
                <a:gd name="connsiteX5" fmla="*/ 3625347 w 3661204"/>
                <a:gd name="connsiteY5" fmla="*/ 358570 h 358570"/>
                <a:gd name="connsiteX6" fmla="*/ 35857 w 3661204"/>
                <a:gd name="connsiteY6" fmla="*/ 358570 h 358570"/>
                <a:gd name="connsiteX7" fmla="*/ 0 w 3661204"/>
                <a:gd name="connsiteY7" fmla="*/ 322713 h 358570"/>
                <a:gd name="connsiteX8" fmla="*/ 0 w 3661204"/>
                <a:gd name="connsiteY8" fmla="*/ 35857 h 35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1204" h="358570">
                  <a:moveTo>
                    <a:pt x="0" y="35857"/>
                  </a:moveTo>
                  <a:cubicBezTo>
                    <a:pt x="0" y="16054"/>
                    <a:pt x="16054" y="0"/>
                    <a:pt x="35857" y="0"/>
                  </a:cubicBezTo>
                  <a:lnTo>
                    <a:pt x="3625347" y="0"/>
                  </a:lnTo>
                  <a:cubicBezTo>
                    <a:pt x="3645150" y="0"/>
                    <a:pt x="3661204" y="16054"/>
                    <a:pt x="3661204" y="35857"/>
                  </a:cubicBezTo>
                  <a:lnTo>
                    <a:pt x="3661204" y="322713"/>
                  </a:lnTo>
                  <a:cubicBezTo>
                    <a:pt x="3661204" y="342516"/>
                    <a:pt x="3645150" y="358570"/>
                    <a:pt x="3625347" y="358570"/>
                  </a:cubicBezTo>
                  <a:lnTo>
                    <a:pt x="35857" y="358570"/>
                  </a:lnTo>
                  <a:cubicBezTo>
                    <a:pt x="16054" y="358570"/>
                    <a:pt x="0" y="342516"/>
                    <a:pt x="0" y="322713"/>
                  </a:cubicBezTo>
                  <a:lnTo>
                    <a:pt x="0" y="35857"/>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8602" tIns="48602" rIns="48602" bIns="48602"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疼痛管理</a:t>
              </a:r>
            </a:p>
          </p:txBody>
        </p:sp>
        <p:sp>
          <p:nvSpPr>
            <p:cNvPr id="57" name="フリーフォーム 56"/>
            <p:cNvSpPr/>
            <p:nvPr/>
          </p:nvSpPr>
          <p:spPr>
            <a:xfrm>
              <a:off x="191936" y="4153472"/>
              <a:ext cx="2746079" cy="217028"/>
            </a:xfrm>
            <a:custGeom>
              <a:avLst/>
              <a:gdLst>
                <a:gd name="connsiteX0" fmla="*/ 0 w 3841973"/>
                <a:gd name="connsiteY0" fmla="*/ 9689 h 96894"/>
                <a:gd name="connsiteX1" fmla="*/ 9689 w 3841973"/>
                <a:gd name="connsiteY1" fmla="*/ 0 h 96894"/>
                <a:gd name="connsiteX2" fmla="*/ 3832284 w 3841973"/>
                <a:gd name="connsiteY2" fmla="*/ 0 h 96894"/>
                <a:gd name="connsiteX3" fmla="*/ 3841973 w 3841973"/>
                <a:gd name="connsiteY3" fmla="*/ 9689 h 96894"/>
                <a:gd name="connsiteX4" fmla="*/ 3841973 w 3841973"/>
                <a:gd name="connsiteY4" fmla="*/ 87205 h 96894"/>
                <a:gd name="connsiteX5" fmla="*/ 3832284 w 3841973"/>
                <a:gd name="connsiteY5" fmla="*/ 96894 h 96894"/>
                <a:gd name="connsiteX6" fmla="*/ 9689 w 3841973"/>
                <a:gd name="connsiteY6" fmla="*/ 96894 h 96894"/>
                <a:gd name="connsiteX7" fmla="*/ 0 w 3841973"/>
                <a:gd name="connsiteY7" fmla="*/ 87205 h 96894"/>
                <a:gd name="connsiteX8" fmla="*/ 0 w 3841973"/>
                <a:gd name="connsiteY8" fmla="*/ 9689 h 96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1973" h="96894">
                  <a:moveTo>
                    <a:pt x="0" y="9689"/>
                  </a:moveTo>
                  <a:cubicBezTo>
                    <a:pt x="0" y="4338"/>
                    <a:pt x="4338" y="0"/>
                    <a:pt x="9689" y="0"/>
                  </a:cubicBezTo>
                  <a:lnTo>
                    <a:pt x="3832284" y="0"/>
                  </a:lnTo>
                  <a:cubicBezTo>
                    <a:pt x="3837635" y="0"/>
                    <a:pt x="3841973" y="4338"/>
                    <a:pt x="3841973" y="9689"/>
                  </a:cubicBezTo>
                  <a:lnTo>
                    <a:pt x="3841973" y="87205"/>
                  </a:lnTo>
                  <a:cubicBezTo>
                    <a:pt x="3841973" y="92556"/>
                    <a:pt x="3837635" y="96894"/>
                    <a:pt x="3832284" y="96894"/>
                  </a:cubicBezTo>
                  <a:lnTo>
                    <a:pt x="9689" y="96894"/>
                  </a:lnTo>
                  <a:cubicBezTo>
                    <a:pt x="4338" y="96894"/>
                    <a:pt x="0" y="92556"/>
                    <a:pt x="0" y="87205"/>
                  </a:cubicBezTo>
                  <a:lnTo>
                    <a:pt x="0" y="968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0938" tIns="40938" rIns="40938" bIns="40938"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ドレーン管理・抜去</a:t>
              </a:r>
            </a:p>
          </p:txBody>
        </p:sp>
        <p:sp>
          <p:nvSpPr>
            <p:cNvPr id="60" name="フリーフォーム 59"/>
            <p:cNvSpPr/>
            <p:nvPr/>
          </p:nvSpPr>
          <p:spPr>
            <a:xfrm rot="92262">
              <a:off x="1799479" y="3772828"/>
              <a:ext cx="52587" cy="31966"/>
            </a:xfrm>
            <a:custGeom>
              <a:avLst/>
              <a:gdLst>
                <a:gd name="connsiteX0" fmla="*/ 0 w 33320"/>
                <a:gd name="connsiteY0" fmla="*/ 10997 h 54987"/>
                <a:gd name="connsiteX1" fmla="*/ 16660 w 33320"/>
                <a:gd name="connsiteY1" fmla="*/ 10997 h 54987"/>
                <a:gd name="connsiteX2" fmla="*/ 16660 w 33320"/>
                <a:gd name="connsiteY2" fmla="*/ 0 h 54987"/>
                <a:gd name="connsiteX3" fmla="*/ 33320 w 33320"/>
                <a:gd name="connsiteY3" fmla="*/ 27494 h 54987"/>
                <a:gd name="connsiteX4" fmla="*/ 16660 w 33320"/>
                <a:gd name="connsiteY4" fmla="*/ 54987 h 54987"/>
                <a:gd name="connsiteX5" fmla="*/ 16660 w 33320"/>
                <a:gd name="connsiteY5" fmla="*/ 43990 h 54987"/>
                <a:gd name="connsiteX6" fmla="*/ 0 w 33320"/>
                <a:gd name="connsiteY6" fmla="*/ 43990 h 54987"/>
                <a:gd name="connsiteX7" fmla="*/ 0 w 33320"/>
                <a:gd name="connsiteY7" fmla="*/ 10997 h 5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20" h="54987">
                  <a:moveTo>
                    <a:pt x="26656" y="1"/>
                  </a:moveTo>
                  <a:lnTo>
                    <a:pt x="26656" y="27494"/>
                  </a:lnTo>
                  <a:lnTo>
                    <a:pt x="33320" y="27493"/>
                  </a:lnTo>
                  <a:lnTo>
                    <a:pt x="16660" y="54986"/>
                  </a:lnTo>
                  <a:lnTo>
                    <a:pt x="0" y="27494"/>
                  </a:lnTo>
                  <a:lnTo>
                    <a:pt x="6664" y="27494"/>
                  </a:lnTo>
                  <a:lnTo>
                    <a:pt x="6664" y="1"/>
                  </a:lnTo>
                  <a:lnTo>
                    <a:pt x="26656"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97" tIns="0" rIns="10997" bIns="9996"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1" lang="ja-JP" altLang="en-US" sz="5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1" name="フリーフォーム 60"/>
            <p:cNvSpPr/>
            <p:nvPr/>
          </p:nvSpPr>
          <p:spPr>
            <a:xfrm>
              <a:off x="180976" y="3717187"/>
              <a:ext cx="2787845" cy="229834"/>
            </a:xfrm>
            <a:custGeom>
              <a:avLst/>
              <a:gdLst>
                <a:gd name="connsiteX0" fmla="*/ 0 w 1000010"/>
                <a:gd name="connsiteY0" fmla="*/ 12219 h 122193"/>
                <a:gd name="connsiteX1" fmla="*/ 12219 w 1000010"/>
                <a:gd name="connsiteY1" fmla="*/ 0 h 122193"/>
                <a:gd name="connsiteX2" fmla="*/ 987791 w 1000010"/>
                <a:gd name="connsiteY2" fmla="*/ 0 h 122193"/>
                <a:gd name="connsiteX3" fmla="*/ 1000010 w 1000010"/>
                <a:gd name="connsiteY3" fmla="*/ 12219 h 122193"/>
                <a:gd name="connsiteX4" fmla="*/ 1000010 w 1000010"/>
                <a:gd name="connsiteY4" fmla="*/ 109974 h 122193"/>
                <a:gd name="connsiteX5" fmla="*/ 987791 w 1000010"/>
                <a:gd name="connsiteY5" fmla="*/ 122193 h 122193"/>
                <a:gd name="connsiteX6" fmla="*/ 12219 w 1000010"/>
                <a:gd name="connsiteY6" fmla="*/ 122193 h 122193"/>
                <a:gd name="connsiteX7" fmla="*/ 0 w 1000010"/>
                <a:gd name="connsiteY7" fmla="*/ 109974 h 122193"/>
                <a:gd name="connsiteX8" fmla="*/ 0 w 1000010"/>
                <a:gd name="connsiteY8" fmla="*/ 12219 h 122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10" h="122193">
                  <a:moveTo>
                    <a:pt x="0" y="12219"/>
                  </a:moveTo>
                  <a:cubicBezTo>
                    <a:pt x="0" y="5471"/>
                    <a:pt x="5471" y="0"/>
                    <a:pt x="12219" y="0"/>
                  </a:cubicBezTo>
                  <a:lnTo>
                    <a:pt x="987791" y="0"/>
                  </a:lnTo>
                  <a:cubicBezTo>
                    <a:pt x="994539" y="0"/>
                    <a:pt x="1000010" y="5471"/>
                    <a:pt x="1000010" y="12219"/>
                  </a:cubicBezTo>
                  <a:lnTo>
                    <a:pt x="1000010" y="109974"/>
                  </a:lnTo>
                  <a:cubicBezTo>
                    <a:pt x="1000010" y="116722"/>
                    <a:pt x="994539" y="122193"/>
                    <a:pt x="987791" y="122193"/>
                  </a:cubicBezTo>
                  <a:lnTo>
                    <a:pt x="12219" y="122193"/>
                  </a:lnTo>
                  <a:cubicBezTo>
                    <a:pt x="5471" y="122193"/>
                    <a:pt x="0" y="116722"/>
                    <a:pt x="0" y="109974"/>
                  </a:cubicBezTo>
                  <a:lnTo>
                    <a:pt x="0" y="12219"/>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1679" tIns="41679" rIns="41679" bIns="4167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感染管理</a:t>
              </a:r>
            </a:p>
          </p:txBody>
        </p:sp>
        <p:sp>
          <p:nvSpPr>
            <p:cNvPr id="65" name="フリーフォーム 64"/>
            <p:cNvSpPr/>
            <p:nvPr/>
          </p:nvSpPr>
          <p:spPr>
            <a:xfrm>
              <a:off x="180976" y="4527139"/>
              <a:ext cx="2787845" cy="267579"/>
            </a:xfrm>
            <a:custGeom>
              <a:avLst/>
              <a:gdLst>
                <a:gd name="connsiteX0" fmla="*/ 0 w 1003344"/>
                <a:gd name="connsiteY0" fmla="*/ 26588 h 265879"/>
                <a:gd name="connsiteX1" fmla="*/ 26588 w 1003344"/>
                <a:gd name="connsiteY1" fmla="*/ 0 h 265879"/>
                <a:gd name="connsiteX2" fmla="*/ 976756 w 1003344"/>
                <a:gd name="connsiteY2" fmla="*/ 0 h 265879"/>
                <a:gd name="connsiteX3" fmla="*/ 1003344 w 1003344"/>
                <a:gd name="connsiteY3" fmla="*/ 26588 h 265879"/>
                <a:gd name="connsiteX4" fmla="*/ 1003344 w 1003344"/>
                <a:gd name="connsiteY4" fmla="*/ 239291 h 265879"/>
                <a:gd name="connsiteX5" fmla="*/ 976756 w 1003344"/>
                <a:gd name="connsiteY5" fmla="*/ 265879 h 265879"/>
                <a:gd name="connsiteX6" fmla="*/ 26588 w 1003344"/>
                <a:gd name="connsiteY6" fmla="*/ 265879 h 265879"/>
                <a:gd name="connsiteX7" fmla="*/ 0 w 1003344"/>
                <a:gd name="connsiteY7" fmla="*/ 239291 h 265879"/>
                <a:gd name="connsiteX8" fmla="*/ 0 w 1003344"/>
                <a:gd name="connsiteY8" fmla="*/ 26588 h 26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3344" h="265879">
                  <a:moveTo>
                    <a:pt x="0" y="26588"/>
                  </a:moveTo>
                  <a:cubicBezTo>
                    <a:pt x="0" y="11904"/>
                    <a:pt x="11904" y="0"/>
                    <a:pt x="26588" y="0"/>
                  </a:cubicBezTo>
                  <a:lnTo>
                    <a:pt x="976756" y="0"/>
                  </a:lnTo>
                  <a:cubicBezTo>
                    <a:pt x="991440" y="0"/>
                    <a:pt x="1003344" y="11904"/>
                    <a:pt x="1003344" y="26588"/>
                  </a:cubicBezTo>
                  <a:lnTo>
                    <a:pt x="1003344" y="239291"/>
                  </a:lnTo>
                  <a:cubicBezTo>
                    <a:pt x="1003344" y="253975"/>
                    <a:pt x="991440" y="265879"/>
                    <a:pt x="976756" y="265879"/>
                  </a:cubicBezTo>
                  <a:lnTo>
                    <a:pt x="26588" y="265879"/>
                  </a:lnTo>
                  <a:cubicBezTo>
                    <a:pt x="11904" y="265879"/>
                    <a:pt x="0" y="253975"/>
                    <a:pt x="0" y="239291"/>
                  </a:cubicBezTo>
                  <a:lnTo>
                    <a:pt x="0" y="26588"/>
                  </a:lnTo>
                  <a:close/>
                </a:path>
              </a:pathLst>
            </a:custGeom>
            <a:solidFill>
              <a:schemeClr val="bg1"/>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5887" tIns="45887" rIns="45887" bIns="45887"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CV</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抜去・</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PICC</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挿入</a:t>
              </a:r>
            </a:p>
          </p:txBody>
        </p:sp>
        <p:sp>
          <p:nvSpPr>
            <p:cNvPr id="66" name="フリーフォーム 65"/>
            <p:cNvSpPr/>
            <p:nvPr/>
          </p:nvSpPr>
          <p:spPr>
            <a:xfrm rot="16032">
              <a:off x="1799458" y="4420953"/>
              <a:ext cx="52587" cy="25884"/>
            </a:xfrm>
            <a:custGeom>
              <a:avLst/>
              <a:gdLst>
                <a:gd name="connsiteX0" fmla="*/ 0 w 26980"/>
                <a:gd name="connsiteY0" fmla="*/ 10997 h 54987"/>
                <a:gd name="connsiteX1" fmla="*/ 13490 w 26980"/>
                <a:gd name="connsiteY1" fmla="*/ 10997 h 54987"/>
                <a:gd name="connsiteX2" fmla="*/ 13490 w 26980"/>
                <a:gd name="connsiteY2" fmla="*/ 0 h 54987"/>
                <a:gd name="connsiteX3" fmla="*/ 26980 w 26980"/>
                <a:gd name="connsiteY3" fmla="*/ 27494 h 54987"/>
                <a:gd name="connsiteX4" fmla="*/ 13490 w 26980"/>
                <a:gd name="connsiteY4" fmla="*/ 54987 h 54987"/>
                <a:gd name="connsiteX5" fmla="*/ 13490 w 26980"/>
                <a:gd name="connsiteY5" fmla="*/ 43990 h 54987"/>
                <a:gd name="connsiteX6" fmla="*/ 0 w 26980"/>
                <a:gd name="connsiteY6" fmla="*/ 43990 h 54987"/>
                <a:gd name="connsiteX7" fmla="*/ 0 w 26980"/>
                <a:gd name="connsiteY7" fmla="*/ 10997 h 5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80" h="54987">
                  <a:moveTo>
                    <a:pt x="21584" y="1"/>
                  </a:moveTo>
                  <a:lnTo>
                    <a:pt x="21584" y="27493"/>
                  </a:lnTo>
                  <a:lnTo>
                    <a:pt x="26980" y="27493"/>
                  </a:lnTo>
                  <a:lnTo>
                    <a:pt x="13490" y="54986"/>
                  </a:lnTo>
                  <a:lnTo>
                    <a:pt x="0" y="27494"/>
                  </a:lnTo>
                  <a:lnTo>
                    <a:pt x="5396" y="27494"/>
                  </a:lnTo>
                  <a:lnTo>
                    <a:pt x="5396" y="1"/>
                  </a:lnTo>
                  <a:lnTo>
                    <a:pt x="21584"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98" tIns="-1" rIns="10996" bIns="8095"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フリーフォーム 67"/>
            <p:cNvSpPr/>
            <p:nvPr/>
          </p:nvSpPr>
          <p:spPr>
            <a:xfrm rot="21574599">
              <a:off x="1799624" y="4570438"/>
              <a:ext cx="52586" cy="17864"/>
            </a:xfrm>
            <a:custGeom>
              <a:avLst/>
              <a:gdLst>
                <a:gd name="connsiteX0" fmla="*/ 0 w 18621"/>
                <a:gd name="connsiteY0" fmla="*/ 10997 h 54987"/>
                <a:gd name="connsiteX1" fmla="*/ 9311 w 18621"/>
                <a:gd name="connsiteY1" fmla="*/ 10997 h 54987"/>
                <a:gd name="connsiteX2" fmla="*/ 9311 w 18621"/>
                <a:gd name="connsiteY2" fmla="*/ 0 h 54987"/>
                <a:gd name="connsiteX3" fmla="*/ 18621 w 18621"/>
                <a:gd name="connsiteY3" fmla="*/ 27494 h 54987"/>
                <a:gd name="connsiteX4" fmla="*/ 9311 w 18621"/>
                <a:gd name="connsiteY4" fmla="*/ 54987 h 54987"/>
                <a:gd name="connsiteX5" fmla="*/ 9311 w 18621"/>
                <a:gd name="connsiteY5" fmla="*/ 43990 h 54987"/>
                <a:gd name="connsiteX6" fmla="*/ 0 w 18621"/>
                <a:gd name="connsiteY6" fmla="*/ 43990 h 54987"/>
                <a:gd name="connsiteX7" fmla="*/ 0 w 18621"/>
                <a:gd name="connsiteY7" fmla="*/ 10997 h 5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1" h="54987">
                  <a:moveTo>
                    <a:pt x="14897" y="0"/>
                  </a:moveTo>
                  <a:lnTo>
                    <a:pt x="14897" y="27495"/>
                  </a:lnTo>
                  <a:lnTo>
                    <a:pt x="18621" y="27495"/>
                  </a:lnTo>
                  <a:lnTo>
                    <a:pt x="9310" y="54987"/>
                  </a:lnTo>
                  <a:lnTo>
                    <a:pt x="0" y="27495"/>
                  </a:lnTo>
                  <a:lnTo>
                    <a:pt x="3724" y="27495"/>
                  </a:lnTo>
                  <a:lnTo>
                    <a:pt x="3724" y="0"/>
                  </a:lnTo>
                  <a:lnTo>
                    <a:pt x="14897"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996" tIns="-1" rIns="10997" bIns="55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フリーフォーム 70"/>
            <p:cNvSpPr/>
            <p:nvPr/>
          </p:nvSpPr>
          <p:spPr>
            <a:xfrm>
              <a:off x="200472" y="4989825"/>
              <a:ext cx="2768349" cy="269543"/>
            </a:xfrm>
            <a:custGeom>
              <a:avLst/>
              <a:gdLst>
                <a:gd name="connsiteX0" fmla="*/ 0 w 989243"/>
                <a:gd name="connsiteY0" fmla="*/ 11671 h 116714"/>
                <a:gd name="connsiteX1" fmla="*/ 11671 w 989243"/>
                <a:gd name="connsiteY1" fmla="*/ 0 h 116714"/>
                <a:gd name="connsiteX2" fmla="*/ 977572 w 989243"/>
                <a:gd name="connsiteY2" fmla="*/ 0 h 116714"/>
                <a:gd name="connsiteX3" fmla="*/ 989243 w 989243"/>
                <a:gd name="connsiteY3" fmla="*/ 11671 h 116714"/>
                <a:gd name="connsiteX4" fmla="*/ 989243 w 989243"/>
                <a:gd name="connsiteY4" fmla="*/ 105043 h 116714"/>
                <a:gd name="connsiteX5" fmla="*/ 977572 w 989243"/>
                <a:gd name="connsiteY5" fmla="*/ 116714 h 116714"/>
                <a:gd name="connsiteX6" fmla="*/ 11671 w 989243"/>
                <a:gd name="connsiteY6" fmla="*/ 116714 h 116714"/>
                <a:gd name="connsiteX7" fmla="*/ 0 w 989243"/>
                <a:gd name="connsiteY7" fmla="*/ 105043 h 116714"/>
                <a:gd name="connsiteX8" fmla="*/ 0 w 989243"/>
                <a:gd name="connsiteY8" fmla="*/ 11671 h 116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243" h="116714">
                  <a:moveTo>
                    <a:pt x="0" y="11671"/>
                  </a:moveTo>
                  <a:cubicBezTo>
                    <a:pt x="0" y="5225"/>
                    <a:pt x="5225" y="0"/>
                    <a:pt x="11671" y="0"/>
                  </a:cubicBezTo>
                  <a:lnTo>
                    <a:pt x="977572" y="0"/>
                  </a:lnTo>
                  <a:cubicBezTo>
                    <a:pt x="984018" y="0"/>
                    <a:pt x="989243" y="5225"/>
                    <a:pt x="989243" y="11671"/>
                  </a:cubicBezTo>
                  <a:lnTo>
                    <a:pt x="989243" y="105043"/>
                  </a:lnTo>
                  <a:cubicBezTo>
                    <a:pt x="989243" y="111489"/>
                    <a:pt x="984018" y="116714"/>
                    <a:pt x="977572" y="116714"/>
                  </a:cubicBezTo>
                  <a:lnTo>
                    <a:pt x="11671" y="116714"/>
                  </a:lnTo>
                  <a:cubicBezTo>
                    <a:pt x="5225" y="116714"/>
                    <a:pt x="0" y="111489"/>
                    <a:pt x="0" y="105043"/>
                  </a:cubicBezTo>
                  <a:lnTo>
                    <a:pt x="0" y="11671"/>
                  </a:lnTo>
                  <a:close/>
                </a:path>
              </a:pathLst>
            </a:custGeom>
            <a:solidFill>
              <a:schemeClr val="bg1"/>
            </a:solidFill>
          </p:spPr>
          <p:style>
            <a:lnRef idx="2">
              <a:schemeClr val="accent1"/>
            </a:lnRef>
            <a:fillRef idx="1">
              <a:schemeClr val="lt1"/>
            </a:fillRef>
            <a:effectRef idx="0">
              <a:schemeClr val="accent1"/>
            </a:effectRef>
            <a:fontRef idx="minor">
              <a:schemeClr val="dk1"/>
            </a:fontRef>
          </p:style>
          <p:txBody>
            <a:bodyPr spcFirstLastPara="0" vert="horz" wrap="square" lIns="37708" tIns="37708" rIns="37708" bIns="37708" numCol="1" spcCol="1270" anchor="ctr" anchorCtr="0">
              <a:noAutofit/>
            </a:bodyPr>
            <a:lstStyle/>
            <a:p>
              <a:pPr marL="0" marR="0" lvl="0" indent="0" algn="ctr" defTabSz="40005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創部管理（洗浄・抜糸・抜鈎）</a:t>
              </a:r>
            </a:p>
          </p:txBody>
        </p:sp>
        <p:grpSp>
          <p:nvGrpSpPr>
            <p:cNvPr id="78" name="グループ化 77"/>
            <p:cNvGrpSpPr/>
            <p:nvPr/>
          </p:nvGrpSpPr>
          <p:grpSpPr>
            <a:xfrm>
              <a:off x="3743484" y="1904857"/>
              <a:ext cx="2474394" cy="3396996"/>
              <a:chOff x="4396124" y="2421447"/>
              <a:chExt cx="740504" cy="2345711"/>
            </a:xfrm>
          </p:grpSpPr>
          <p:sp>
            <p:nvSpPr>
              <p:cNvPr id="79" name="フリーフォーム 78"/>
              <p:cNvSpPr/>
              <p:nvPr/>
            </p:nvSpPr>
            <p:spPr>
              <a:xfrm>
                <a:off x="4407141" y="2421447"/>
                <a:ext cx="727172" cy="145434"/>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2360" tIns="42360" rIns="42360" bIns="4236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麻酔に係る術前評価</a:t>
                </a:r>
              </a:p>
            </p:txBody>
          </p:sp>
          <p:sp>
            <p:nvSpPr>
              <p:cNvPr id="80" name="フリーフォーム 79"/>
              <p:cNvSpPr/>
              <p:nvPr/>
            </p:nvSpPr>
            <p:spPr>
              <a:xfrm rot="-34436">
                <a:off x="4737478" y="2573892"/>
                <a:ext cx="68518" cy="42075"/>
              </a:xfrm>
              <a:custGeom>
                <a:avLst/>
                <a:gdLst>
                  <a:gd name="connsiteX0" fmla="*/ 0 w 42074"/>
                  <a:gd name="connsiteY0" fmla="*/ 13703 h 68517"/>
                  <a:gd name="connsiteX1" fmla="*/ 21037 w 42074"/>
                  <a:gd name="connsiteY1" fmla="*/ 13703 h 68517"/>
                  <a:gd name="connsiteX2" fmla="*/ 21037 w 42074"/>
                  <a:gd name="connsiteY2" fmla="*/ 0 h 68517"/>
                  <a:gd name="connsiteX3" fmla="*/ 42074 w 42074"/>
                  <a:gd name="connsiteY3" fmla="*/ 34259 h 68517"/>
                  <a:gd name="connsiteX4" fmla="*/ 21037 w 42074"/>
                  <a:gd name="connsiteY4" fmla="*/ 68517 h 68517"/>
                  <a:gd name="connsiteX5" fmla="*/ 21037 w 42074"/>
                  <a:gd name="connsiteY5" fmla="*/ 54814 h 68517"/>
                  <a:gd name="connsiteX6" fmla="*/ 0 w 42074"/>
                  <a:gd name="connsiteY6" fmla="*/ 54814 h 68517"/>
                  <a:gd name="connsiteX7" fmla="*/ 0 w 42074"/>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74" h="68517">
                    <a:moveTo>
                      <a:pt x="33659" y="1"/>
                    </a:moveTo>
                    <a:lnTo>
                      <a:pt x="33659" y="34259"/>
                    </a:lnTo>
                    <a:lnTo>
                      <a:pt x="42074" y="34259"/>
                    </a:lnTo>
                    <a:lnTo>
                      <a:pt x="21037" y="68516"/>
                    </a:lnTo>
                    <a:lnTo>
                      <a:pt x="0" y="34259"/>
                    </a:lnTo>
                    <a:lnTo>
                      <a:pt x="8415" y="34259"/>
                    </a:lnTo>
                    <a:lnTo>
                      <a:pt x="8415" y="1"/>
                    </a:lnTo>
                    <a:lnTo>
                      <a:pt x="33659"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4" tIns="-1" rIns="13702" bIns="12623"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フリーフォーム 80"/>
              <p:cNvSpPr/>
              <p:nvPr/>
            </p:nvSpPr>
            <p:spPr>
              <a:xfrm>
                <a:off x="4409456" y="2622978"/>
                <a:ext cx="727172" cy="204449"/>
              </a:xfrm>
              <a:custGeom>
                <a:avLst/>
                <a:gdLst>
                  <a:gd name="connsiteX0" fmla="*/ 0 w 727172"/>
                  <a:gd name="connsiteY0" fmla="*/ 20445 h 204449"/>
                  <a:gd name="connsiteX1" fmla="*/ 20445 w 727172"/>
                  <a:gd name="connsiteY1" fmla="*/ 0 h 204449"/>
                  <a:gd name="connsiteX2" fmla="*/ 706727 w 727172"/>
                  <a:gd name="connsiteY2" fmla="*/ 0 h 204449"/>
                  <a:gd name="connsiteX3" fmla="*/ 727172 w 727172"/>
                  <a:gd name="connsiteY3" fmla="*/ 20445 h 204449"/>
                  <a:gd name="connsiteX4" fmla="*/ 727172 w 727172"/>
                  <a:gd name="connsiteY4" fmla="*/ 184004 h 204449"/>
                  <a:gd name="connsiteX5" fmla="*/ 706727 w 727172"/>
                  <a:gd name="connsiteY5" fmla="*/ 204449 h 204449"/>
                  <a:gd name="connsiteX6" fmla="*/ 20445 w 727172"/>
                  <a:gd name="connsiteY6" fmla="*/ 204449 h 204449"/>
                  <a:gd name="connsiteX7" fmla="*/ 0 w 727172"/>
                  <a:gd name="connsiteY7" fmla="*/ 184004 h 204449"/>
                  <a:gd name="connsiteX8" fmla="*/ 0 w 727172"/>
                  <a:gd name="connsiteY8" fmla="*/ 20445 h 20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204449">
                    <a:moveTo>
                      <a:pt x="0" y="20445"/>
                    </a:moveTo>
                    <a:cubicBezTo>
                      <a:pt x="0" y="9154"/>
                      <a:pt x="9154" y="0"/>
                      <a:pt x="20445" y="0"/>
                    </a:cubicBezTo>
                    <a:lnTo>
                      <a:pt x="706727" y="0"/>
                    </a:lnTo>
                    <a:cubicBezTo>
                      <a:pt x="718018" y="0"/>
                      <a:pt x="727172" y="9154"/>
                      <a:pt x="727172" y="20445"/>
                    </a:cubicBezTo>
                    <a:lnTo>
                      <a:pt x="727172" y="184004"/>
                    </a:lnTo>
                    <a:cubicBezTo>
                      <a:pt x="727172" y="195295"/>
                      <a:pt x="718018" y="204449"/>
                      <a:pt x="706727" y="204449"/>
                    </a:cubicBezTo>
                    <a:lnTo>
                      <a:pt x="20445" y="204449"/>
                    </a:lnTo>
                    <a:cubicBezTo>
                      <a:pt x="9154" y="204449"/>
                      <a:pt x="0" y="195295"/>
                      <a:pt x="0" y="184004"/>
                    </a:cubicBezTo>
                    <a:lnTo>
                      <a:pt x="0" y="20445"/>
                    </a:lnTo>
                    <a:close/>
                  </a:path>
                </a:pathLst>
              </a:custGeom>
              <a:ln w="25400" cmpd="sng">
                <a:prstDash val="solid"/>
              </a:ln>
            </p:spPr>
            <p:style>
              <a:lnRef idx="2">
                <a:schemeClr val="accent1"/>
              </a:lnRef>
              <a:fillRef idx="1">
                <a:schemeClr val="lt1"/>
              </a:fillRef>
              <a:effectRef idx="0">
                <a:schemeClr val="accent1"/>
              </a:effectRef>
              <a:fontRef idx="minor">
                <a:schemeClr val="dk1"/>
              </a:fontRef>
            </p:style>
            <p:txBody>
              <a:bodyPr spcFirstLastPara="0" vert="horz" wrap="square" lIns="44088" tIns="44088" rIns="44088" bIns="44088"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気道確保</a:t>
                </a:r>
              </a:p>
            </p:txBody>
          </p:sp>
          <p:sp>
            <p:nvSpPr>
              <p:cNvPr id="82" name="フリーフォーム 81"/>
              <p:cNvSpPr/>
              <p:nvPr/>
            </p:nvSpPr>
            <p:spPr>
              <a:xfrm rot="29347">
                <a:off x="4737499" y="2839446"/>
                <a:ext cx="68518" cy="72127"/>
              </a:xfrm>
              <a:custGeom>
                <a:avLst/>
                <a:gdLst>
                  <a:gd name="connsiteX0" fmla="*/ 0 w 72126"/>
                  <a:gd name="connsiteY0" fmla="*/ 13703 h 68517"/>
                  <a:gd name="connsiteX1" fmla="*/ 37868 w 72126"/>
                  <a:gd name="connsiteY1" fmla="*/ 13703 h 68517"/>
                  <a:gd name="connsiteX2" fmla="*/ 37868 w 72126"/>
                  <a:gd name="connsiteY2" fmla="*/ 0 h 68517"/>
                  <a:gd name="connsiteX3" fmla="*/ 72126 w 72126"/>
                  <a:gd name="connsiteY3" fmla="*/ 34259 h 68517"/>
                  <a:gd name="connsiteX4" fmla="*/ 37868 w 72126"/>
                  <a:gd name="connsiteY4" fmla="*/ 68517 h 68517"/>
                  <a:gd name="connsiteX5" fmla="*/ 37868 w 72126"/>
                  <a:gd name="connsiteY5" fmla="*/ 54814 h 68517"/>
                  <a:gd name="connsiteX6" fmla="*/ 0 w 72126"/>
                  <a:gd name="connsiteY6" fmla="*/ 54814 h 68517"/>
                  <a:gd name="connsiteX7" fmla="*/ 0 w 72126"/>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26" h="68517">
                    <a:moveTo>
                      <a:pt x="57701" y="0"/>
                    </a:moveTo>
                    <a:lnTo>
                      <a:pt x="57701" y="35973"/>
                    </a:lnTo>
                    <a:lnTo>
                      <a:pt x="72125" y="35973"/>
                    </a:lnTo>
                    <a:lnTo>
                      <a:pt x="36062" y="68517"/>
                    </a:lnTo>
                    <a:lnTo>
                      <a:pt x="1" y="35973"/>
                    </a:lnTo>
                    <a:lnTo>
                      <a:pt x="14425" y="35973"/>
                    </a:lnTo>
                    <a:lnTo>
                      <a:pt x="14425" y="0"/>
                    </a:lnTo>
                    <a:lnTo>
                      <a:pt x="57701"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3" tIns="0" rIns="13703" bIns="20555"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フリーフォーム 82"/>
              <p:cNvSpPr/>
              <p:nvPr/>
            </p:nvSpPr>
            <p:spPr>
              <a:xfrm>
                <a:off x="4407141" y="2923593"/>
                <a:ext cx="727172" cy="145434"/>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a:solidFill>
                <a:schemeClr val="bg1"/>
              </a:solidFill>
              <a:ln w="19050">
                <a:solidFill>
                  <a:schemeClr val="accent1"/>
                </a:solidFill>
              </a:ln>
            </p:spPr>
            <p:style>
              <a:lnRef idx="2">
                <a:schemeClr val="accent1"/>
              </a:lnRef>
              <a:fillRef idx="1">
                <a:schemeClr val="lt1"/>
              </a:fillRef>
              <a:effectRef idx="0">
                <a:schemeClr val="accent1"/>
              </a:effectRef>
              <a:fontRef idx="minor">
                <a:schemeClr val="dk1"/>
              </a:fontRef>
            </p:style>
            <p:txBody>
              <a:bodyPr spcFirstLastPara="0" vert="horz" wrap="square" lIns="42360" tIns="42360" rIns="42360" bIns="4236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全身麻酔の補助</a:t>
                </a:r>
              </a:p>
            </p:txBody>
          </p:sp>
          <p:sp>
            <p:nvSpPr>
              <p:cNvPr id="84" name="フリーフォーム 83"/>
              <p:cNvSpPr/>
              <p:nvPr/>
            </p:nvSpPr>
            <p:spPr>
              <a:xfrm rot="63372">
                <a:off x="4734009" y="3084192"/>
                <a:ext cx="68517" cy="91049"/>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2" tIns="0" rIns="13703" bIns="20554"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フリーフォーム 84"/>
              <p:cNvSpPr/>
              <p:nvPr/>
            </p:nvSpPr>
            <p:spPr>
              <a:xfrm>
                <a:off x="4402461" y="3190407"/>
                <a:ext cx="726569" cy="152261"/>
              </a:xfrm>
              <a:custGeom>
                <a:avLst/>
                <a:gdLst>
                  <a:gd name="connsiteX0" fmla="*/ 0 w 726569"/>
                  <a:gd name="connsiteY0" fmla="*/ 15226 h 152261"/>
                  <a:gd name="connsiteX1" fmla="*/ 15226 w 726569"/>
                  <a:gd name="connsiteY1" fmla="*/ 0 h 152261"/>
                  <a:gd name="connsiteX2" fmla="*/ 711343 w 726569"/>
                  <a:gd name="connsiteY2" fmla="*/ 0 h 152261"/>
                  <a:gd name="connsiteX3" fmla="*/ 726569 w 726569"/>
                  <a:gd name="connsiteY3" fmla="*/ 15226 h 152261"/>
                  <a:gd name="connsiteX4" fmla="*/ 726569 w 726569"/>
                  <a:gd name="connsiteY4" fmla="*/ 137035 h 152261"/>
                  <a:gd name="connsiteX5" fmla="*/ 711343 w 726569"/>
                  <a:gd name="connsiteY5" fmla="*/ 152261 h 152261"/>
                  <a:gd name="connsiteX6" fmla="*/ 15226 w 726569"/>
                  <a:gd name="connsiteY6" fmla="*/ 152261 h 152261"/>
                  <a:gd name="connsiteX7" fmla="*/ 0 w 726569"/>
                  <a:gd name="connsiteY7" fmla="*/ 137035 h 152261"/>
                  <a:gd name="connsiteX8" fmla="*/ 0 w 726569"/>
                  <a:gd name="connsiteY8" fmla="*/ 15226 h 15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6569" h="152261">
                    <a:moveTo>
                      <a:pt x="0" y="15226"/>
                    </a:moveTo>
                    <a:cubicBezTo>
                      <a:pt x="0" y="6817"/>
                      <a:pt x="6817" y="0"/>
                      <a:pt x="15226" y="0"/>
                    </a:cubicBezTo>
                    <a:lnTo>
                      <a:pt x="711343" y="0"/>
                    </a:lnTo>
                    <a:cubicBezTo>
                      <a:pt x="719752" y="0"/>
                      <a:pt x="726569" y="6817"/>
                      <a:pt x="726569" y="15226"/>
                    </a:cubicBezTo>
                    <a:lnTo>
                      <a:pt x="726569" y="137035"/>
                    </a:lnTo>
                    <a:cubicBezTo>
                      <a:pt x="726569" y="145444"/>
                      <a:pt x="719752" y="152261"/>
                      <a:pt x="711343" y="152261"/>
                    </a:cubicBezTo>
                    <a:lnTo>
                      <a:pt x="15226" y="152261"/>
                    </a:lnTo>
                    <a:cubicBezTo>
                      <a:pt x="6817" y="152261"/>
                      <a:pt x="0" y="145444"/>
                      <a:pt x="0" y="137035"/>
                    </a:cubicBezTo>
                    <a:lnTo>
                      <a:pt x="0" y="15226"/>
                    </a:ln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42560" tIns="42560" rIns="42560" bIns="4256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ライン確保</a:t>
                </a:r>
              </a:p>
            </p:txBody>
          </p:sp>
          <p:sp>
            <p:nvSpPr>
              <p:cNvPr id="86" name="フリーフォーム 85"/>
              <p:cNvSpPr/>
              <p:nvPr/>
            </p:nvSpPr>
            <p:spPr>
              <a:xfrm rot="24669">
                <a:off x="4730660" y="3352425"/>
                <a:ext cx="68518" cy="58551"/>
              </a:xfrm>
              <a:custGeom>
                <a:avLst/>
                <a:gdLst>
                  <a:gd name="connsiteX0" fmla="*/ 0 w 58550"/>
                  <a:gd name="connsiteY0" fmla="*/ 13703 h 68517"/>
                  <a:gd name="connsiteX1" fmla="*/ 29275 w 58550"/>
                  <a:gd name="connsiteY1" fmla="*/ 13703 h 68517"/>
                  <a:gd name="connsiteX2" fmla="*/ 29275 w 58550"/>
                  <a:gd name="connsiteY2" fmla="*/ 0 h 68517"/>
                  <a:gd name="connsiteX3" fmla="*/ 58550 w 58550"/>
                  <a:gd name="connsiteY3" fmla="*/ 34259 h 68517"/>
                  <a:gd name="connsiteX4" fmla="*/ 29275 w 58550"/>
                  <a:gd name="connsiteY4" fmla="*/ 68517 h 68517"/>
                  <a:gd name="connsiteX5" fmla="*/ 29275 w 58550"/>
                  <a:gd name="connsiteY5" fmla="*/ 54814 h 68517"/>
                  <a:gd name="connsiteX6" fmla="*/ 0 w 58550"/>
                  <a:gd name="connsiteY6" fmla="*/ 54814 h 68517"/>
                  <a:gd name="connsiteX7" fmla="*/ 0 w 58550"/>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50" h="68517">
                    <a:moveTo>
                      <a:pt x="46840" y="1"/>
                    </a:moveTo>
                    <a:lnTo>
                      <a:pt x="46840" y="34259"/>
                    </a:lnTo>
                    <a:lnTo>
                      <a:pt x="58550" y="34259"/>
                    </a:lnTo>
                    <a:lnTo>
                      <a:pt x="29275" y="68516"/>
                    </a:lnTo>
                    <a:lnTo>
                      <a:pt x="0" y="34259"/>
                    </a:lnTo>
                    <a:lnTo>
                      <a:pt x="11710" y="34259"/>
                    </a:lnTo>
                    <a:lnTo>
                      <a:pt x="11710" y="1"/>
                    </a:lnTo>
                    <a:lnTo>
                      <a:pt x="46840"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3" tIns="0" rIns="13703" bIns="17565"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フリーフォーム 86"/>
              <p:cNvSpPr/>
              <p:nvPr/>
            </p:nvSpPr>
            <p:spPr>
              <a:xfrm>
                <a:off x="4397634" y="3420733"/>
                <a:ext cx="727172" cy="952803"/>
              </a:xfrm>
              <a:custGeom>
                <a:avLst/>
                <a:gdLst>
                  <a:gd name="connsiteX0" fmla="*/ 0 w 727172"/>
                  <a:gd name="connsiteY0" fmla="*/ 72717 h 952803"/>
                  <a:gd name="connsiteX1" fmla="*/ 72717 w 727172"/>
                  <a:gd name="connsiteY1" fmla="*/ 0 h 952803"/>
                  <a:gd name="connsiteX2" fmla="*/ 654455 w 727172"/>
                  <a:gd name="connsiteY2" fmla="*/ 0 h 952803"/>
                  <a:gd name="connsiteX3" fmla="*/ 727172 w 727172"/>
                  <a:gd name="connsiteY3" fmla="*/ 72717 h 952803"/>
                  <a:gd name="connsiteX4" fmla="*/ 727172 w 727172"/>
                  <a:gd name="connsiteY4" fmla="*/ 880086 h 952803"/>
                  <a:gd name="connsiteX5" fmla="*/ 654455 w 727172"/>
                  <a:gd name="connsiteY5" fmla="*/ 952803 h 952803"/>
                  <a:gd name="connsiteX6" fmla="*/ 72717 w 727172"/>
                  <a:gd name="connsiteY6" fmla="*/ 952803 h 952803"/>
                  <a:gd name="connsiteX7" fmla="*/ 0 w 727172"/>
                  <a:gd name="connsiteY7" fmla="*/ 880086 h 952803"/>
                  <a:gd name="connsiteX8" fmla="*/ 0 w 727172"/>
                  <a:gd name="connsiteY8" fmla="*/ 72717 h 95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952803">
                    <a:moveTo>
                      <a:pt x="0" y="72717"/>
                    </a:moveTo>
                    <a:cubicBezTo>
                      <a:pt x="0" y="32557"/>
                      <a:pt x="32557" y="0"/>
                      <a:pt x="72717" y="0"/>
                    </a:cubicBezTo>
                    <a:lnTo>
                      <a:pt x="654455" y="0"/>
                    </a:lnTo>
                    <a:cubicBezTo>
                      <a:pt x="694615" y="0"/>
                      <a:pt x="727172" y="32557"/>
                      <a:pt x="727172" y="72717"/>
                    </a:cubicBezTo>
                    <a:lnTo>
                      <a:pt x="727172" y="880086"/>
                    </a:lnTo>
                    <a:cubicBezTo>
                      <a:pt x="727172" y="920246"/>
                      <a:pt x="694615" y="952803"/>
                      <a:pt x="654455" y="952803"/>
                    </a:cubicBezTo>
                    <a:lnTo>
                      <a:pt x="72717" y="952803"/>
                    </a:lnTo>
                    <a:cubicBezTo>
                      <a:pt x="32557" y="952803"/>
                      <a:pt x="0" y="920246"/>
                      <a:pt x="0" y="880086"/>
                    </a:cubicBezTo>
                    <a:lnTo>
                      <a:pt x="0" y="72717"/>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59398" tIns="59398" rIns="59398" bIns="59398"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術中の麻酔・呼吸・</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循環管理</a:t>
                </a:r>
              </a:p>
            </p:txBody>
          </p:sp>
          <p:sp>
            <p:nvSpPr>
              <p:cNvPr id="88" name="フリーフォーム 87"/>
              <p:cNvSpPr/>
              <p:nvPr/>
            </p:nvSpPr>
            <p:spPr>
              <a:xfrm rot="8410">
                <a:off x="4725731" y="4380225"/>
                <a:ext cx="68517" cy="40131"/>
              </a:xfrm>
              <a:custGeom>
                <a:avLst/>
                <a:gdLst>
                  <a:gd name="connsiteX0" fmla="*/ 0 w 40131"/>
                  <a:gd name="connsiteY0" fmla="*/ 13703 h 68517"/>
                  <a:gd name="connsiteX1" fmla="*/ 20066 w 40131"/>
                  <a:gd name="connsiteY1" fmla="*/ 13703 h 68517"/>
                  <a:gd name="connsiteX2" fmla="*/ 20066 w 40131"/>
                  <a:gd name="connsiteY2" fmla="*/ 0 h 68517"/>
                  <a:gd name="connsiteX3" fmla="*/ 40131 w 40131"/>
                  <a:gd name="connsiteY3" fmla="*/ 34259 h 68517"/>
                  <a:gd name="connsiteX4" fmla="*/ 20066 w 40131"/>
                  <a:gd name="connsiteY4" fmla="*/ 68517 h 68517"/>
                  <a:gd name="connsiteX5" fmla="*/ 20066 w 40131"/>
                  <a:gd name="connsiteY5" fmla="*/ 54814 h 68517"/>
                  <a:gd name="connsiteX6" fmla="*/ 0 w 40131"/>
                  <a:gd name="connsiteY6" fmla="*/ 54814 h 68517"/>
                  <a:gd name="connsiteX7" fmla="*/ 0 w 40131"/>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131" h="68517">
                    <a:moveTo>
                      <a:pt x="32105" y="1"/>
                    </a:moveTo>
                    <a:lnTo>
                      <a:pt x="32105" y="34259"/>
                    </a:lnTo>
                    <a:lnTo>
                      <a:pt x="40131" y="34259"/>
                    </a:lnTo>
                    <a:lnTo>
                      <a:pt x="20065" y="68516"/>
                    </a:lnTo>
                    <a:lnTo>
                      <a:pt x="0" y="34259"/>
                    </a:lnTo>
                    <a:lnTo>
                      <a:pt x="8026" y="34259"/>
                    </a:lnTo>
                    <a:lnTo>
                      <a:pt x="8026" y="1"/>
                    </a:lnTo>
                    <a:lnTo>
                      <a:pt x="32105"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3" tIns="-1" rIns="13702" bIns="1203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フリーフォーム 88"/>
              <p:cNvSpPr/>
              <p:nvPr/>
            </p:nvSpPr>
            <p:spPr>
              <a:xfrm>
                <a:off x="4396124" y="4427045"/>
                <a:ext cx="727172" cy="175079"/>
              </a:xfrm>
              <a:custGeom>
                <a:avLst/>
                <a:gdLst>
                  <a:gd name="connsiteX0" fmla="*/ 0 w 727172"/>
                  <a:gd name="connsiteY0" fmla="*/ 17508 h 175079"/>
                  <a:gd name="connsiteX1" fmla="*/ 17508 w 727172"/>
                  <a:gd name="connsiteY1" fmla="*/ 0 h 175079"/>
                  <a:gd name="connsiteX2" fmla="*/ 709664 w 727172"/>
                  <a:gd name="connsiteY2" fmla="*/ 0 h 175079"/>
                  <a:gd name="connsiteX3" fmla="*/ 727172 w 727172"/>
                  <a:gd name="connsiteY3" fmla="*/ 17508 h 175079"/>
                  <a:gd name="connsiteX4" fmla="*/ 727172 w 727172"/>
                  <a:gd name="connsiteY4" fmla="*/ 157571 h 175079"/>
                  <a:gd name="connsiteX5" fmla="*/ 709664 w 727172"/>
                  <a:gd name="connsiteY5" fmla="*/ 175079 h 175079"/>
                  <a:gd name="connsiteX6" fmla="*/ 17508 w 727172"/>
                  <a:gd name="connsiteY6" fmla="*/ 175079 h 175079"/>
                  <a:gd name="connsiteX7" fmla="*/ 0 w 727172"/>
                  <a:gd name="connsiteY7" fmla="*/ 157571 h 175079"/>
                  <a:gd name="connsiteX8" fmla="*/ 0 w 727172"/>
                  <a:gd name="connsiteY8" fmla="*/ 17508 h 175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75079">
                    <a:moveTo>
                      <a:pt x="0" y="17508"/>
                    </a:moveTo>
                    <a:cubicBezTo>
                      <a:pt x="0" y="7839"/>
                      <a:pt x="7839" y="0"/>
                      <a:pt x="17508" y="0"/>
                    </a:cubicBezTo>
                    <a:lnTo>
                      <a:pt x="709664" y="0"/>
                    </a:lnTo>
                    <a:cubicBezTo>
                      <a:pt x="719333" y="0"/>
                      <a:pt x="727172" y="7839"/>
                      <a:pt x="727172" y="17508"/>
                    </a:cubicBezTo>
                    <a:lnTo>
                      <a:pt x="727172" y="157571"/>
                    </a:lnTo>
                    <a:cubicBezTo>
                      <a:pt x="727172" y="167240"/>
                      <a:pt x="719333" y="175079"/>
                      <a:pt x="709664" y="175079"/>
                    </a:cubicBezTo>
                    <a:lnTo>
                      <a:pt x="17508" y="175079"/>
                    </a:lnTo>
                    <a:cubicBezTo>
                      <a:pt x="7839" y="175079"/>
                      <a:pt x="0" y="167240"/>
                      <a:pt x="0" y="157571"/>
                    </a:cubicBezTo>
                    <a:lnTo>
                      <a:pt x="0" y="1750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3228" tIns="43228" rIns="43228" bIns="43228"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麻酔の覚醒</a:t>
                </a:r>
              </a:p>
            </p:txBody>
          </p:sp>
          <p:sp>
            <p:nvSpPr>
              <p:cNvPr id="90" name="フリーフォーム 89"/>
              <p:cNvSpPr/>
              <p:nvPr/>
            </p:nvSpPr>
            <p:spPr>
              <a:xfrm rot="-220547">
                <a:off x="4732769" y="4608678"/>
                <a:ext cx="68518" cy="39649"/>
              </a:xfrm>
              <a:custGeom>
                <a:avLst/>
                <a:gdLst>
                  <a:gd name="connsiteX0" fmla="*/ 0 w 39648"/>
                  <a:gd name="connsiteY0" fmla="*/ 13703 h 68517"/>
                  <a:gd name="connsiteX1" fmla="*/ 19824 w 39648"/>
                  <a:gd name="connsiteY1" fmla="*/ 13703 h 68517"/>
                  <a:gd name="connsiteX2" fmla="*/ 19824 w 39648"/>
                  <a:gd name="connsiteY2" fmla="*/ 0 h 68517"/>
                  <a:gd name="connsiteX3" fmla="*/ 39648 w 39648"/>
                  <a:gd name="connsiteY3" fmla="*/ 34259 h 68517"/>
                  <a:gd name="connsiteX4" fmla="*/ 19824 w 39648"/>
                  <a:gd name="connsiteY4" fmla="*/ 68517 h 68517"/>
                  <a:gd name="connsiteX5" fmla="*/ 19824 w 39648"/>
                  <a:gd name="connsiteY5" fmla="*/ 54814 h 68517"/>
                  <a:gd name="connsiteX6" fmla="*/ 0 w 39648"/>
                  <a:gd name="connsiteY6" fmla="*/ 54814 h 68517"/>
                  <a:gd name="connsiteX7" fmla="*/ 0 w 39648"/>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48" h="68517">
                    <a:moveTo>
                      <a:pt x="31718" y="1"/>
                    </a:moveTo>
                    <a:lnTo>
                      <a:pt x="31718" y="34259"/>
                    </a:lnTo>
                    <a:lnTo>
                      <a:pt x="39648" y="34259"/>
                    </a:lnTo>
                    <a:lnTo>
                      <a:pt x="19824" y="68516"/>
                    </a:lnTo>
                    <a:lnTo>
                      <a:pt x="0" y="34259"/>
                    </a:lnTo>
                    <a:lnTo>
                      <a:pt x="7930" y="34259"/>
                    </a:lnTo>
                    <a:lnTo>
                      <a:pt x="7930" y="1"/>
                    </a:lnTo>
                    <a:lnTo>
                      <a:pt x="31718" y="1"/>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4" tIns="-1" rIns="13702" bIns="11895"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フリーフォーム 90"/>
              <p:cNvSpPr/>
              <p:nvPr/>
            </p:nvSpPr>
            <p:spPr>
              <a:xfrm>
                <a:off x="4396124" y="4654881"/>
                <a:ext cx="727172" cy="112277"/>
              </a:xfrm>
              <a:custGeom>
                <a:avLst/>
                <a:gdLst>
                  <a:gd name="connsiteX0" fmla="*/ 0 w 727172"/>
                  <a:gd name="connsiteY0" fmla="*/ 11228 h 112277"/>
                  <a:gd name="connsiteX1" fmla="*/ 11228 w 727172"/>
                  <a:gd name="connsiteY1" fmla="*/ 0 h 112277"/>
                  <a:gd name="connsiteX2" fmla="*/ 715944 w 727172"/>
                  <a:gd name="connsiteY2" fmla="*/ 0 h 112277"/>
                  <a:gd name="connsiteX3" fmla="*/ 727172 w 727172"/>
                  <a:gd name="connsiteY3" fmla="*/ 11228 h 112277"/>
                  <a:gd name="connsiteX4" fmla="*/ 727172 w 727172"/>
                  <a:gd name="connsiteY4" fmla="*/ 101049 h 112277"/>
                  <a:gd name="connsiteX5" fmla="*/ 715944 w 727172"/>
                  <a:gd name="connsiteY5" fmla="*/ 112277 h 112277"/>
                  <a:gd name="connsiteX6" fmla="*/ 11228 w 727172"/>
                  <a:gd name="connsiteY6" fmla="*/ 112277 h 112277"/>
                  <a:gd name="connsiteX7" fmla="*/ 0 w 727172"/>
                  <a:gd name="connsiteY7" fmla="*/ 101049 h 112277"/>
                  <a:gd name="connsiteX8" fmla="*/ 0 w 727172"/>
                  <a:gd name="connsiteY8" fmla="*/ 11228 h 11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12277">
                    <a:moveTo>
                      <a:pt x="0" y="11228"/>
                    </a:moveTo>
                    <a:cubicBezTo>
                      <a:pt x="0" y="5027"/>
                      <a:pt x="5027" y="0"/>
                      <a:pt x="11228" y="0"/>
                    </a:cubicBezTo>
                    <a:lnTo>
                      <a:pt x="715944" y="0"/>
                    </a:lnTo>
                    <a:cubicBezTo>
                      <a:pt x="722145" y="0"/>
                      <a:pt x="727172" y="5027"/>
                      <a:pt x="727172" y="11228"/>
                    </a:cubicBezTo>
                    <a:lnTo>
                      <a:pt x="727172" y="101049"/>
                    </a:lnTo>
                    <a:cubicBezTo>
                      <a:pt x="727172" y="107250"/>
                      <a:pt x="722145" y="112277"/>
                      <a:pt x="715944" y="112277"/>
                    </a:cubicBezTo>
                    <a:lnTo>
                      <a:pt x="11228" y="112277"/>
                    </a:lnTo>
                    <a:cubicBezTo>
                      <a:pt x="5027" y="112277"/>
                      <a:pt x="0" y="107250"/>
                      <a:pt x="0" y="101049"/>
                    </a:cubicBezTo>
                    <a:lnTo>
                      <a:pt x="0" y="11228"/>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1388" tIns="41388" rIns="41388" bIns="41388"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術後の呼吸・循環・疼痛管理</a:t>
                </a:r>
              </a:p>
            </p:txBody>
          </p:sp>
        </p:grpSp>
        <p:sp>
          <p:nvSpPr>
            <p:cNvPr id="75" name="テキスト ボックス 74"/>
            <p:cNvSpPr txBox="1"/>
            <p:nvPr/>
          </p:nvSpPr>
          <p:spPr>
            <a:xfrm>
              <a:off x="3374152" y="2051378"/>
              <a:ext cx="369332" cy="494513"/>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術前</a:t>
              </a:r>
            </a:p>
          </p:txBody>
        </p:sp>
        <p:sp>
          <p:nvSpPr>
            <p:cNvPr id="92" name="テキスト ボックス 91"/>
            <p:cNvSpPr txBox="1"/>
            <p:nvPr/>
          </p:nvSpPr>
          <p:spPr>
            <a:xfrm>
              <a:off x="3374152" y="3493796"/>
              <a:ext cx="369332" cy="494513"/>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術中</a:t>
              </a:r>
            </a:p>
          </p:txBody>
        </p:sp>
        <p:sp>
          <p:nvSpPr>
            <p:cNvPr id="93" name="テキスト ボックス 92"/>
            <p:cNvSpPr txBox="1"/>
            <p:nvPr/>
          </p:nvSpPr>
          <p:spPr>
            <a:xfrm>
              <a:off x="3374152" y="4677947"/>
              <a:ext cx="369332" cy="494513"/>
            </a:xfrm>
            <a:prstGeom prst="rect">
              <a:avLst/>
            </a:prstGeom>
            <a:noFill/>
            <a:ln>
              <a:noFill/>
            </a:ln>
          </p:spPr>
          <p:style>
            <a:lnRef idx="2">
              <a:schemeClr val="dk1"/>
            </a:lnRef>
            <a:fillRef idx="1">
              <a:schemeClr val="lt1"/>
            </a:fillRef>
            <a:effectRef idx="0">
              <a:schemeClr val="dk1"/>
            </a:effectRef>
            <a:fontRef idx="minor">
              <a:schemeClr val="dk1"/>
            </a:fontRef>
          </p:style>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術後</a:t>
              </a:r>
            </a:p>
          </p:txBody>
        </p:sp>
        <p:sp>
          <p:nvSpPr>
            <p:cNvPr id="94" name="下矢印 93"/>
            <p:cNvSpPr/>
            <p:nvPr/>
          </p:nvSpPr>
          <p:spPr>
            <a:xfrm>
              <a:off x="776536" y="2035290"/>
              <a:ext cx="1440160" cy="173965"/>
            </a:xfrm>
            <a:prstGeom prst="down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6" name="フリーフォーム 75"/>
            <p:cNvSpPr/>
            <p:nvPr/>
          </p:nvSpPr>
          <p:spPr>
            <a:xfrm>
              <a:off x="7079667" y="2276486"/>
              <a:ext cx="1057887" cy="864096"/>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2360" tIns="42360" rIns="42360" bIns="4236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気管カニューレ</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の交換</a:t>
              </a:r>
            </a:p>
          </p:txBody>
        </p:sp>
        <p:sp>
          <p:nvSpPr>
            <p:cNvPr id="77" name="フリーフォーム 76"/>
            <p:cNvSpPr/>
            <p:nvPr/>
          </p:nvSpPr>
          <p:spPr>
            <a:xfrm>
              <a:off x="7068780" y="3545911"/>
              <a:ext cx="1112007" cy="1286397"/>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2360" tIns="42360" rIns="42360" bIns="4236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胃</a:t>
              </a:r>
              <a:r>
                <a:rPr kumimoji="1" lang="ja-JP" altLang="en-US"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ろう</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カテーテル若しくは腸ろうカテーテル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又は胃ろうボタンの交換</a:t>
              </a:r>
            </a:p>
          </p:txBody>
        </p:sp>
        <p:sp>
          <p:nvSpPr>
            <p:cNvPr id="95" name="フリーフォーム 94"/>
            <p:cNvSpPr/>
            <p:nvPr/>
          </p:nvSpPr>
          <p:spPr>
            <a:xfrm>
              <a:off x="8334911" y="3527700"/>
              <a:ext cx="1082152" cy="1304608"/>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2360" tIns="42360" rIns="42360" bIns="4236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褥瘡又は慢性創傷の治療における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血流のない壊死組織の除去</a:t>
              </a:r>
            </a:p>
          </p:txBody>
        </p:sp>
        <p:sp>
          <p:nvSpPr>
            <p:cNvPr id="96" name="フリーフォーム 95"/>
            <p:cNvSpPr/>
            <p:nvPr/>
          </p:nvSpPr>
          <p:spPr>
            <a:xfrm>
              <a:off x="8283904" y="2274756"/>
              <a:ext cx="1069428" cy="865826"/>
            </a:xfrm>
            <a:custGeom>
              <a:avLst/>
              <a:gdLst>
                <a:gd name="connsiteX0" fmla="*/ 0 w 727172"/>
                <a:gd name="connsiteY0" fmla="*/ 14543 h 145434"/>
                <a:gd name="connsiteX1" fmla="*/ 14543 w 727172"/>
                <a:gd name="connsiteY1" fmla="*/ 0 h 145434"/>
                <a:gd name="connsiteX2" fmla="*/ 712629 w 727172"/>
                <a:gd name="connsiteY2" fmla="*/ 0 h 145434"/>
                <a:gd name="connsiteX3" fmla="*/ 727172 w 727172"/>
                <a:gd name="connsiteY3" fmla="*/ 14543 h 145434"/>
                <a:gd name="connsiteX4" fmla="*/ 727172 w 727172"/>
                <a:gd name="connsiteY4" fmla="*/ 130891 h 145434"/>
                <a:gd name="connsiteX5" fmla="*/ 712629 w 727172"/>
                <a:gd name="connsiteY5" fmla="*/ 145434 h 145434"/>
                <a:gd name="connsiteX6" fmla="*/ 14543 w 727172"/>
                <a:gd name="connsiteY6" fmla="*/ 145434 h 145434"/>
                <a:gd name="connsiteX7" fmla="*/ 0 w 727172"/>
                <a:gd name="connsiteY7" fmla="*/ 130891 h 145434"/>
                <a:gd name="connsiteX8" fmla="*/ 0 w 727172"/>
                <a:gd name="connsiteY8" fmla="*/ 14543 h 14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172" h="145434">
                  <a:moveTo>
                    <a:pt x="0" y="14543"/>
                  </a:moveTo>
                  <a:cubicBezTo>
                    <a:pt x="0" y="6511"/>
                    <a:pt x="6511" y="0"/>
                    <a:pt x="14543" y="0"/>
                  </a:cubicBezTo>
                  <a:lnTo>
                    <a:pt x="712629" y="0"/>
                  </a:lnTo>
                  <a:cubicBezTo>
                    <a:pt x="720661" y="0"/>
                    <a:pt x="727172" y="6511"/>
                    <a:pt x="727172" y="14543"/>
                  </a:cubicBezTo>
                  <a:lnTo>
                    <a:pt x="727172" y="130891"/>
                  </a:lnTo>
                  <a:cubicBezTo>
                    <a:pt x="727172" y="138923"/>
                    <a:pt x="720661" y="145434"/>
                    <a:pt x="712629" y="145434"/>
                  </a:cubicBezTo>
                  <a:lnTo>
                    <a:pt x="14543" y="145434"/>
                  </a:lnTo>
                  <a:cubicBezTo>
                    <a:pt x="6511" y="145434"/>
                    <a:pt x="0" y="138923"/>
                    <a:pt x="0" y="130891"/>
                  </a:cubicBezTo>
                  <a:lnTo>
                    <a:pt x="0" y="14543"/>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42360" tIns="42360" rIns="42360" bIns="4236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脱水症状に</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対する輸液</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44500" rtl="0" eaLnBrk="1" fontAlgn="auto" latinLnBrk="0" hangingPunct="1">
                <a:lnSpc>
                  <a:spcPct val="90000"/>
                </a:lnSpc>
                <a:spcBef>
                  <a:spcPct val="0"/>
                </a:spcBef>
                <a:spcAft>
                  <a:spcPct val="350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による補正</a:t>
              </a:r>
            </a:p>
          </p:txBody>
        </p:sp>
        <p:sp>
          <p:nvSpPr>
            <p:cNvPr id="98" name="フリーフォーム 97"/>
            <p:cNvSpPr/>
            <p:nvPr/>
          </p:nvSpPr>
          <p:spPr>
            <a:xfrm rot="63372">
              <a:off x="1418145" y="2607711"/>
              <a:ext cx="228950" cy="131855"/>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2" tIns="0" rIns="13703" bIns="20554"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フリーフォーム 99"/>
            <p:cNvSpPr/>
            <p:nvPr/>
          </p:nvSpPr>
          <p:spPr>
            <a:xfrm rot="63372">
              <a:off x="1418144" y="3132963"/>
              <a:ext cx="228950" cy="131855"/>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2" tIns="0" rIns="13703" bIns="20554"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フリーフォーム 100"/>
            <p:cNvSpPr/>
            <p:nvPr/>
          </p:nvSpPr>
          <p:spPr>
            <a:xfrm rot="63372">
              <a:off x="1432350" y="3567184"/>
              <a:ext cx="228950" cy="131855"/>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2" tIns="0" rIns="13703" bIns="20554"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フリーフォーム 101"/>
            <p:cNvSpPr/>
            <p:nvPr/>
          </p:nvSpPr>
          <p:spPr>
            <a:xfrm rot="63372">
              <a:off x="1436194" y="3999450"/>
              <a:ext cx="228950" cy="131855"/>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2" tIns="0" rIns="13703" bIns="20554"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フリーフォーム 102"/>
            <p:cNvSpPr/>
            <p:nvPr/>
          </p:nvSpPr>
          <p:spPr>
            <a:xfrm rot="63372">
              <a:off x="1456740" y="4402126"/>
              <a:ext cx="228950" cy="131855"/>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2" tIns="0" rIns="13703" bIns="20554"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フリーフォーム 104"/>
            <p:cNvSpPr/>
            <p:nvPr/>
          </p:nvSpPr>
          <p:spPr>
            <a:xfrm rot="63372">
              <a:off x="1456741" y="4826344"/>
              <a:ext cx="228950" cy="131855"/>
            </a:xfrm>
            <a:custGeom>
              <a:avLst/>
              <a:gdLst>
                <a:gd name="connsiteX0" fmla="*/ 0 w 91049"/>
                <a:gd name="connsiteY0" fmla="*/ 13703 h 68517"/>
                <a:gd name="connsiteX1" fmla="*/ 56791 w 91049"/>
                <a:gd name="connsiteY1" fmla="*/ 13703 h 68517"/>
                <a:gd name="connsiteX2" fmla="*/ 56791 w 91049"/>
                <a:gd name="connsiteY2" fmla="*/ 0 h 68517"/>
                <a:gd name="connsiteX3" fmla="*/ 91049 w 91049"/>
                <a:gd name="connsiteY3" fmla="*/ 34259 h 68517"/>
                <a:gd name="connsiteX4" fmla="*/ 56791 w 91049"/>
                <a:gd name="connsiteY4" fmla="*/ 68517 h 68517"/>
                <a:gd name="connsiteX5" fmla="*/ 56791 w 91049"/>
                <a:gd name="connsiteY5" fmla="*/ 54814 h 68517"/>
                <a:gd name="connsiteX6" fmla="*/ 0 w 91049"/>
                <a:gd name="connsiteY6" fmla="*/ 54814 h 68517"/>
                <a:gd name="connsiteX7" fmla="*/ 0 w 91049"/>
                <a:gd name="connsiteY7" fmla="*/ 13703 h 6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49" h="68517">
                  <a:moveTo>
                    <a:pt x="72840" y="0"/>
                  </a:moveTo>
                  <a:lnTo>
                    <a:pt x="72840" y="42737"/>
                  </a:lnTo>
                  <a:lnTo>
                    <a:pt x="91049" y="42737"/>
                  </a:lnTo>
                  <a:lnTo>
                    <a:pt x="45524" y="68517"/>
                  </a:lnTo>
                  <a:lnTo>
                    <a:pt x="0" y="42737"/>
                  </a:lnTo>
                  <a:lnTo>
                    <a:pt x="18209" y="42737"/>
                  </a:lnTo>
                  <a:lnTo>
                    <a:pt x="18209" y="0"/>
                  </a:lnTo>
                  <a:lnTo>
                    <a:pt x="72840" y="0"/>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3702" tIns="0" rIns="13703" bIns="20554"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下矢印 105"/>
            <p:cNvSpPr/>
            <p:nvPr/>
          </p:nvSpPr>
          <p:spPr>
            <a:xfrm>
              <a:off x="7528638" y="5229200"/>
              <a:ext cx="1347349" cy="281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角丸四角形 55"/>
            <p:cNvSpPr/>
            <p:nvPr/>
          </p:nvSpPr>
          <p:spPr>
            <a:xfrm>
              <a:off x="33184" y="5544197"/>
              <a:ext cx="6345967" cy="710640"/>
            </a:xfrm>
            <a:prstGeom prst="roundRect">
              <a:avLst>
                <a:gd name="adj" fmla="val 743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外科の術後管理や術前から術後にかけた麻酔管理において、頻繁に行われる一連の医行為を、いわゆる包括的指示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により担うことが可能な看護師を特定行為研修のパッケージを活用して養成することで、看護の質向上及びチーム医療を推進。</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下矢印 58"/>
            <p:cNvSpPr/>
            <p:nvPr/>
          </p:nvSpPr>
          <p:spPr>
            <a:xfrm>
              <a:off x="5909907" y="6289698"/>
              <a:ext cx="1347349" cy="2326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62" name="テキスト ボックス 61">
            <a:extLst>
              <a:ext uri="{FF2B5EF4-FFF2-40B4-BE49-F238E27FC236}">
                <a16:creationId xmlns:a16="http://schemas.microsoft.com/office/drawing/2014/main" id="{F09EE740-FBCD-4738-A514-BAF12C9172AD}"/>
              </a:ext>
            </a:extLst>
          </p:cNvPr>
          <p:cNvSpPr txBox="1"/>
          <p:nvPr/>
        </p:nvSpPr>
        <p:spPr>
          <a:xfrm>
            <a:off x="210064" y="483786"/>
            <a:ext cx="9539416" cy="1384995"/>
          </a:xfrm>
          <a:prstGeom prst="rect">
            <a:avLst/>
          </a:prstGeom>
          <a:noFill/>
          <a:ln>
            <a:solidFill>
              <a:schemeClr val="tx1"/>
            </a:solidFill>
          </a:ln>
        </p:spPr>
        <p:txBody>
          <a:bodyPr wrap="square" rtlCol="0">
            <a:spAutoFit/>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〇　特定行為に係る業務については、タイムスタディ調査等によると、全体の</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約３％</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程度、外科系医師に</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限れば約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７％程度の業務時間に相当する。週</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100</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時間勤務の外科系医師の場合、</a:t>
            </a:r>
            <a:r>
              <a:rPr kumimoji="1" lang="ja-JP" altLang="en-US" sz="14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週７時間程度</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の時間がこれに相当する。</a:t>
            </a: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  </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2024</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年までに特定行為研修パッケージの研修修了者を</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1</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万人程度</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養成することにより、</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こうしたタスクシフトを担うことが可能である</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rPr>
              <a:t>○　特に、病院においては、外科領域、麻酔管理領域（救急、集中治療領域等を含む。）における業務分担が進むことが期待される。</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icrosoft Tai Le" panose="020B0502040204020203" pitchFamily="34" charset="0"/>
            </a:endParaRPr>
          </a:p>
        </p:txBody>
      </p:sp>
      <p:sp>
        <p:nvSpPr>
          <p:cNvPr id="58" name="テキスト ボックス 57"/>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BD51ED00-0B5B-410C-A841-592185B84770}"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20</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1061708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9459" y="621014"/>
            <a:ext cx="9787082" cy="3188718"/>
          </a:xfrm>
          <a:prstGeom prst="roundRect">
            <a:avLst>
              <a:gd name="adj" fmla="val 7168"/>
            </a:avLst>
          </a:prstGeom>
          <a:noFill/>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現在</a:t>
            </a:r>
            <a:r>
              <a:rPr kumimoji="0"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、医師数は継続的に増加している一方、その増分は一部の診療科に集中しており、診療科ごとの労働時間には</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大きな</a:t>
            </a:r>
            <a:endPar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差が</a:t>
            </a:r>
            <a:r>
              <a:rPr kumimoji="0"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存在している。一方、現行では、 診療科別の医師のニーズは不明確であり、医師</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は自主的に診療科</a:t>
            </a:r>
            <a:r>
              <a:rPr kumimoji="0"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を選択していると</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いう</a:t>
            </a:r>
            <a:r>
              <a:rPr kumimoji="0"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0"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状況</a:t>
            </a:r>
            <a:r>
              <a:rPr kumimoji="0"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である。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0"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医師</a:t>
            </a:r>
            <a:r>
              <a:rPr kumimoji="0"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が、将来の診療科別の医療ニーズを見据え、適切に診療科を選択することで診療科偏在の是正につながるよう、</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人口</a:t>
            </a:r>
            <a:endParaRPr kumimoji="0" lang="en-US"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動態</a:t>
            </a:r>
            <a:r>
              <a:rPr kumimoji="0"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や疾病構造の変化を考慮した診療科ごとに将来必要な医師数の見通しを</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、国</a:t>
            </a:r>
            <a:r>
              <a:rPr kumimoji="0" lang="ja-JP"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が情報</a:t>
            </a:r>
            <a:r>
              <a:rPr kumimoji="0" lang="ja-JP" altLang="ja-JP"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提供</a:t>
            </a:r>
            <a:r>
              <a:rPr kumimoji="0" lang="ja-JP" altLang="en-US" sz="1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することとしている。</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また、地域枠</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については、県内の特定の地域での診療義務を</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課すことができることから、地域偏在</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を調整する機能がある</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とも</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特定</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の診療科での診療義務がある場合には、診療科間の偏在を調整する機能もある</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2008</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年度以降、地域枠を中心として臨時的な定員増を行ってきており、地域枠の充足率や定着率を考慮しても、</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2024</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年度には最低でも</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5000</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人以上</a:t>
            </a:r>
            <a:r>
              <a:rPr kumimoji="1" lang="en-US" altLang="ja-JP" sz="1400" b="0" i="0" u="none" strike="noStrike" kern="1200" cap="none" spc="0" normalizeH="0" baseline="3000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の医師が義務履行中であると考えられる。</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その４分の１程度の人数の医師が、週</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80</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時間の時間外労働時間の水準の達成が難しい医療機関に派遣され、そうした複数の医師の業務を</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横断的に</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タスクシェアすると、６％程度の業務削減が可能で</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あり、週</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時間勤務の場合、</a:t>
            </a:r>
            <a:r>
              <a:rPr kumimoji="1" lang="ja-JP" altLang="en-US" sz="1400" b="0" i="0" u="none" strike="noStrike" kern="1200" cap="none" spc="0" normalizeH="0" baseline="0" noProof="0" dirty="0" smtClean="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週６時間</a:t>
            </a:r>
            <a:r>
              <a:rPr kumimoji="1" lang="ja-JP" altLang="en-US" sz="14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程度</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時間がこれに相当する。</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358775" marR="0" lvl="0" indent="-35877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なお、地域枠医師は、地域医療に従事することが求められており、地域の総合的な診療に従事することから、専門診療科の医師の業務をそのまま代替するのではなく、救急外来、</a:t>
            </a:r>
            <a:r>
              <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ICU</a:t>
            </a:r>
            <a:r>
              <a:rPr kumimoji="1"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管理、病棟管理業務等について、タスクシェアが可能。</a:t>
            </a:r>
            <a:endParaRPr kumimoji="1"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額縁 17"/>
          <p:cNvSpPr/>
          <p:nvPr/>
        </p:nvSpPr>
        <p:spPr>
          <a:xfrm>
            <a:off x="0" y="8389"/>
            <a:ext cx="9906000" cy="589547"/>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診療科偏在の是正によるタスクシェアの推進</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3" name="図 2"/>
          <p:cNvPicPr>
            <a:picLocks noChangeAspect="1"/>
          </p:cNvPicPr>
          <p:nvPr/>
        </p:nvPicPr>
        <p:blipFill>
          <a:blip r:embed="rId3"/>
          <a:stretch>
            <a:fillRect/>
          </a:stretch>
        </p:blipFill>
        <p:spPr>
          <a:xfrm>
            <a:off x="8403" y="3762751"/>
            <a:ext cx="10870110" cy="3322608"/>
          </a:xfrm>
          <a:prstGeom prst="rect">
            <a:avLst/>
          </a:prstGeom>
        </p:spPr>
      </p:pic>
      <p:sp>
        <p:nvSpPr>
          <p:cNvPr id="5" name="テキスト ボックス 4"/>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FE92B6C0-FEE2-4F29-AB38-CEE53531D5EC}"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21</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49665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p:cNvSpPr/>
          <p:nvPr/>
        </p:nvSpPr>
        <p:spPr>
          <a:xfrm>
            <a:off x="5170273" y="5920212"/>
            <a:ext cx="4682895" cy="892356"/>
          </a:xfrm>
          <a:prstGeom prst="rect">
            <a:avLst/>
          </a:prstGeom>
          <a:solidFill>
            <a:schemeClr val="accent6">
              <a:lumMod val="20000"/>
              <a:lumOff val="8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9" name="テキスト ボックス 58"/>
          <p:cNvSpPr txBox="1"/>
          <p:nvPr/>
        </p:nvSpPr>
        <p:spPr>
          <a:xfrm>
            <a:off x="5165899" y="5934559"/>
            <a:ext cx="4682894" cy="307777"/>
          </a:xfrm>
          <a:prstGeom prst="rect">
            <a:avLst/>
          </a:prstGeom>
          <a:solidFill>
            <a:schemeClr val="accent4">
              <a:lumMod val="20000"/>
              <a:lumOff val="80000"/>
            </a:schemeClr>
          </a:solidFill>
          <a:ln>
            <a:noFill/>
            <a:prstDash val="sysDash"/>
          </a:ln>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地域医療構想の実現に向けた取組</a:t>
            </a:r>
            <a:endPar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正方形/長方形 3"/>
          <p:cNvSpPr/>
          <p:nvPr/>
        </p:nvSpPr>
        <p:spPr>
          <a:xfrm>
            <a:off x="75506" y="1228024"/>
            <a:ext cx="4670983" cy="338554"/>
          </a:xfrm>
          <a:prstGeom prst="rect">
            <a:avLst/>
          </a:prstGeom>
          <a:solidFill>
            <a:schemeClr val="accent1">
              <a:lumMod val="60000"/>
              <a:lumOff val="4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（Ｂ）水準に係る制度設計における対応</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5174648" y="1228024"/>
            <a:ext cx="4674145" cy="338554"/>
          </a:xfrm>
          <a:prstGeom prst="rect">
            <a:avLst/>
          </a:prstGeom>
          <a:solidFill>
            <a:schemeClr val="accent6">
              <a:lumMod val="60000"/>
              <a:lumOff val="40000"/>
            </a:schemeClr>
          </a:solid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医療提供体制における対応</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正方形/長方形 49"/>
          <p:cNvSpPr/>
          <p:nvPr/>
        </p:nvSpPr>
        <p:spPr>
          <a:xfrm>
            <a:off x="75506" y="4565685"/>
            <a:ext cx="4670983" cy="2246883"/>
          </a:xfrm>
          <a:prstGeom prst="rect">
            <a:avLst/>
          </a:prstGeom>
          <a:solidFill>
            <a:schemeClr val="accent1">
              <a:lumMod val="20000"/>
              <a:lumOff val="8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9" name="正方形/長方形 48"/>
          <p:cNvSpPr/>
          <p:nvPr/>
        </p:nvSpPr>
        <p:spPr>
          <a:xfrm>
            <a:off x="75506" y="1657374"/>
            <a:ext cx="4670983" cy="2772000"/>
          </a:xfrm>
          <a:prstGeom prst="rect">
            <a:avLst/>
          </a:prstGeom>
          <a:solidFill>
            <a:schemeClr val="accent1">
              <a:lumMod val="20000"/>
              <a:lumOff val="8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額縁 4"/>
          <p:cNvSpPr/>
          <p:nvPr/>
        </p:nvSpPr>
        <p:spPr>
          <a:xfrm>
            <a:off x="-24064" y="-2788"/>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特定の医師個人への負担の固定化を防止するために</a:t>
            </a:r>
            <a:endParaRPr kumimoji="0"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テキスト ボックス 5"/>
          <p:cNvSpPr txBox="1"/>
          <p:nvPr/>
        </p:nvSpPr>
        <p:spPr>
          <a:xfrm>
            <a:off x="138557" y="639523"/>
            <a:ext cx="9628886" cy="502805"/>
          </a:xfrm>
          <a:prstGeom prst="rect">
            <a:avLst/>
          </a:prstGeom>
          <a:noFill/>
          <a:ln>
            <a:solidFill>
              <a:schemeClr val="tx1"/>
            </a:solidFill>
            <a:prstDash val="sysDash"/>
          </a:ln>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地域医療確保暫定特例水準（（Ｂ）水準）について、特定の医師個人への負担の固定化を防止するため、</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6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（Ｂ）水準に係る制度設計における対応と、医師偏在対策の推進等の医療提供体制における対応を実施。</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正方形/長方形 6"/>
          <p:cNvSpPr/>
          <p:nvPr/>
        </p:nvSpPr>
        <p:spPr>
          <a:xfrm>
            <a:off x="5174648" y="1657375"/>
            <a:ext cx="4678520" cy="4104000"/>
          </a:xfrm>
          <a:prstGeom prst="rect">
            <a:avLst/>
          </a:prstGeom>
          <a:solidFill>
            <a:schemeClr val="accent6">
              <a:lumMod val="20000"/>
              <a:lumOff val="80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75506" y="1671722"/>
            <a:ext cx="4670983" cy="307777"/>
          </a:xfrm>
          <a:prstGeom prst="rect">
            <a:avLst/>
          </a:prstGeom>
          <a:solidFill>
            <a:schemeClr val="accent4">
              <a:lumMod val="20000"/>
              <a:lumOff val="80000"/>
            </a:schemeClr>
          </a:solidFill>
          <a:ln>
            <a:noFill/>
            <a:prstDash val="sysDash"/>
          </a:ln>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長時間労働の業務・診療科への重点的な取組・支援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5280470" y="2569958"/>
            <a:ext cx="271946" cy="2311482"/>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都道府県（地域医療支援センター）</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角丸四角形 19"/>
          <p:cNvSpPr/>
          <p:nvPr/>
        </p:nvSpPr>
        <p:spPr>
          <a:xfrm>
            <a:off x="5280470" y="4939889"/>
            <a:ext cx="271946" cy="75156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tIns="0" bIns="0" rtlCol="0" anchor="ct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医療関係者</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2" name="下矢印吹き出し 81"/>
          <p:cNvSpPr/>
          <p:nvPr/>
        </p:nvSpPr>
        <p:spPr>
          <a:xfrm>
            <a:off x="341148" y="2034353"/>
            <a:ext cx="4135277" cy="1812208"/>
          </a:xfrm>
          <a:prstGeom prst="downArrowCallout">
            <a:avLst>
              <a:gd name="adj1" fmla="val 13377"/>
              <a:gd name="adj2" fmla="val 14730"/>
              <a:gd name="adj3" fmla="val 8972"/>
              <a:gd name="adj4" fmla="val 82658"/>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角丸四角形 21"/>
          <p:cNvSpPr/>
          <p:nvPr/>
        </p:nvSpPr>
        <p:spPr>
          <a:xfrm>
            <a:off x="500573" y="3892128"/>
            <a:ext cx="3816424" cy="454573"/>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（Ｂ）水準は</a:t>
            </a:r>
            <a:r>
              <a:rPr kumimoji="1" lang="en-US" altLang="ja-JP"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2035</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年度末まで</a:t>
            </a: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に</a:t>
            </a:r>
            <a:r>
              <a:rPr kumimoji="1" lang="en-US" altLang="ja-JP"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960</a:t>
            </a: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時間に引下げ</a:t>
            </a:r>
            <a:endParaRPr kumimoji="1" lang="en-US" altLang="ja-JP"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それまでの間、段階的な見直しの</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検討を実施</a:t>
            </a:r>
          </a:p>
        </p:txBody>
      </p:sp>
      <p:grpSp>
        <p:nvGrpSpPr>
          <p:cNvPr id="86" name="グループ化 85"/>
          <p:cNvGrpSpPr/>
          <p:nvPr/>
        </p:nvGrpSpPr>
        <p:grpSpPr>
          <a:xfrm>
            <a:off x="5679987" y="2996952"/>
            <a:ext cx="2945421" cy="577081"/>
            <a:chOff x="10065568" y="4016056"/>
            <a:chExt cx="2945421" cy="577081"/>
          </a:xfrm>
        </p:grpSpPr>
        <p:sp>
          <p:nvSpPr>
            <p:cNvPr id="21" name="大かっこ 20"/>
            <p:cNvSpPr/>
            <p:nvPr/>
          </p:nvSpPr>
          <p:spPr>
            <a:xfrm>
              <a:off x="10105674" y="4057549"/>
              <a:ext cx="2833307" cy="48501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10065568" y="4016056"/>
              <a:ext cx="2945421" cy="577081"/>
            </a:xfrm>
            <a:prstGeom prst="rect">
              <a:avLst/>
            </a:prstGeom>
            <a:noFill/>
            <a:ln>
              <a:noFill/>
              <a:prstDash val="sysDash"/>
            </a:ln>
          </p:spPr>
          <p:style>
            <a:lnRef idx="2">
              <a:schemeClr val="dk1"/>
            </a:lnRef>
            <a:fillRef idx="1">
              <a:schemeClr val="lt1"/>
            </a:fillRef>
            <a:effectRef idx="0">
              <a:schemeClr val="dk1"/>
            </a:effectRef>
            <a:fontRef idx="minor">
              <a:schemeClr val="dk1"/>
            </a:fontRef>
          </p:style>
          <p:txBody>
            <a:bodyPr wrap="square" rtlCol="0" anchor="t">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（例）</a:t>
              </a:r>
              <a:r>
                <a:rPr kumimoji="0" lang="ja-JP" altLang="en-US"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特定</a:t>
              </a:r>
              <a:r>
                <a:rPr kumimoji="0"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r>
                <a:rPr kumimoji="0" lang="ja-JP" altLang="en-US"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病院</a:t>
              </a:r>
              <a:r>
                <a:rPr kumimoji="0"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の循環器</a:t>
              </a:r>
              <a:r>
                <a:rPr kumimoji="0" lang="ja-JP" altLang="en-US"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医師</a:t>
              </a:r>
              <a:r>
                <a:rPr kumimoji="0"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が</a:t>
              </a:r>
              <a:r>
                <a:rPr kumimoji="0" lang="ja-JP" altLang="en-US"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長年</a:t>
              </a:r>
              <a:r>
                <a:rPr kumimoji="0"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にわたって</a:t>
              </a:r>
              <a:endParaRPr kumimoji="0" lang="en-US" altLang="ja-JP"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長時間労働の場合、当該病院に循環器医師</a:t>
              </a:r>
              <a:endParaRPr kumimoji="0" lang="en-US" altLang="ja-JP"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を派遣することで科の労働時間を削減</a:t>
              </a:r>
              <a:endParaRPr kumimoji="0" lang="en-US" altLang="ja-JP" sz="105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sp>
        <p:nvSpPr>
          <p:cNvPr id="27" name="角丸四角形 26"/>
          <p:cNvSpPr/>
          <p:nvPr/>
        </p:nvSpPr>
        <p:spPr>
          <a:xfrm>
            <a:off x="540010" y="2101512"/>
            <a:ext cx="3816424" cy="50003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（Ｂ）対象医療機関には、</a:t>
            </a:r>
            <a:endParaRPr kumimoji="1" lang="en-US" altLang="ja-JP"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医師労働時間短縮</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計画</a:t>
            </a: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の</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策定</a:t>
            </a: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を</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義務付</a:t>
            </a: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け</a:t>
            </a:r>
            <a:endPar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9" name="角丸四角形 28"/>
          <p:cNvSpPr/>
          <p:nvPr/>
        </p:nvSpPr>
        <p:spPr>
          <a:xfrm>
            <a:off x="5624944" y="2590743"/>
            <a:ext cx="3204000" cy="41355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医師少数区域等に優先的に医師派遣</a:t>
            </a:r>
            <a:endParaRPr kumimoji="1" lang="en-US" altLang="ja-JP"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角丸四角形 29"/>
          <p:cNvSpPr/>
          <p:nvPr/>
        </p:nvSpPr>
        <p:spPr>
          <a:xfrm>
            <a:off x="5624944" y="3699770"/>
            <a:ext cx="3204000" cy="5000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医師少数区域等で勤務する医師に対し</a:t>
            </a: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交代医師の派遣などの負担軽減策を実施</a:t>
            </a:r>
            <a:endPar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1" name="角丸四角形 30"/>
          <p:cNvSpPr/>
          <p:nvPr/>
        </p:nvSpPr>
        <p:spPr>
          <a:xfrm>
            <a:off x="5624945" y="4325538"/>
            <a:ext cx="4156934" cy="50003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地域枠医師は、キャリア形成プログラムに基づき勤務</a:t>
            </a:r>
            <a:endParaRPr kumimoji="1" lang="en-US" altLang="ja-JP"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→ローテートにより負担を固定化しない</a:t>
            </a:r>
            <a:endPar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5624945" y="5069322"/>
            <a:ext cx="4156934" cy="50003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医師</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偏在対策は、地域医療対策協議会で協議・</a:t>
            </a: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公表</a:t>
            </a:r>
            <a:endPar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大学</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等の地域医療</a:t>
            </a: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関係者の協力責務</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を規定</a:t>
            </a:r>
          </a:p>
        </p:txBody>
      </p:sp>
      <p:sp>
        <p:nvSpPr>
          <p:cNvPr id="33" name="楕円 32"/>
          <p:cNvSpPr/>
          <p:nvPr/>
        </p:nvSpPr>
        <p:spPr>
          <a:xfrm>
            <a:off x="5568184" y="6202190"/>
            <a:ext cx="3824535" cy="5371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p:cNvSpPr/>
          <p:nvPr/>
        </p:nvSpPr>
        <p:spPr>
          <a:xfrm>
            <a:off x="5776280" y="6172599"/>
            <a:ext cx="3408343" cy="63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医療機関の機能分化・連携の推進により</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効率的</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な医療提供体制を構築</a:t>
            </a: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85072" y="3578188"/>
            <a:ext cx="4647426" cy="27699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これらの取組で労働時間を　　　　　着実に短縮することにより</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5" name="角丸四角形 34"/>
          <p:cNvSpPr/>
          <p:nvPr/>
        </p:nvSpPr>
        <p:spPr>
          <a:xfrm>
            <a:off x="540010" y="2984469"/>
            <a:ext cx="3816424" cy="47164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集中している負担の軽減を進め、固定化させない</a:t>
            </a:r>
            <a:endParaRPr kumimoji="1" lang="en-US" altLang="ja-JP"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2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院内でのタスクシフト・シェア／地域医療提供体制の機能分化・連携</a:t>
            </a:r>
            <a:endParaRPr kumimoji="1" lang="ja-JP" altLang="en-US" sz="1300" b="1" i="0" u="none" strike="noStrike" kern="1200" cap="none" spc="-2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6" name="下矢印 35"/>
          <p:cNvSpPr/>
          <p:nvPr/>
        </p:nvSpPr>
        <p:spPr>
          <a:xfrm>
            <a:off x="977134" y="2658427"/>
            <a:ext cx="268268" cy="28225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正方形/長方形 36"/>
          <p:cNvSpPr/>
          <p:nvPr/>
        </p:nvSpPr>
        <p:spPr>
          <a:xfrm>
            <a:off x="1312734" y="2661055"/>
            <a:ext cx="3208811"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長時間労働の業務・診療科が明らかとなる</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角丸四角形 38"/>
          <p:cNvSpPr/>
          <p:nvPr/>
        </p:nvSpPr>
        <p:spPr>
          <a:xfrm>
            <a:off x="154342" y="5023013"/>
            <a:ext cx="2420316" cy="500030"/>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連続勤務時間制限</a:t>
            </a:r>
            <a:r>
              <a:rPr kumimoji="1" lang="ja-JP" altLang="en-US" sz="105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05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28</a:t>
            </a:r>
            <a:r>
              <a:rPr kumimoji="1" lang="ja-JP" altLang="en-US" sz="105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時間）</a:t>
            </a:r>
            <a:endParaRPr kumimoji="1" lang="en-US" altLang="ja-JP" sz="11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勤務間インターバル</a:t>
            </a: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9</a:t>
            </a: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時間）</a:t>
            </a:r>
            <a:r>
              <a:rPr kumimoji="1" lang="ja-JP" altLang="en-US" sz="11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等</a:t>
            </a:r>
            <a:endParaRPr kumimoji="1" lang="ja-JP" altLang="en-US" sz="11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角丸四角形 39"/>
          <p:cNvSpPr/>
          <p:nvPr/>
        </p:nvSpPr>
        <p:spPr>
          <a:xfrm>
            <a:off x="2657982" y="5023013"/>
            <a:ext cx="2004692" cy="500030"/>
          </a:xfrm>
          <a:prstGeom prst="round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医師による面接指導</a:t>
            </a:r>
            <a:endParaRPr kumimoji="1" lang="en-US" altLang="ja-JP"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就業上の措置</a:t>
            </a:r>
            <a:r>
              <a:rPr kumimoji="1" lang="ja-JP" altLang="en-US" sz="105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（ﾄﾞｸﾀｰｽﾄｯﾌﾟ）</a:t>
            </a:r>
            <a:endPar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75506" y="5960107"/>
            <a:ext cx="4839786"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・医事法制上、医療機関に実施記録の保存を求め、都道府県が</a:t>
            </a:r>
            <a:r>
              <a:rPr kumimoji="1" lang="ja-JP" altLang="en-US" sz="1100" b="1"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実施</a:t>
            </a:r>
            <a:r>
              <a:rPr kumimoji="1" lang="ja-JP" altLang="en-US" sz="11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確認</a:t>
            </a:r>
            <a:endParaRPr kumimoji="1" lang="en-US" altLang="ja-JP" sz="11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・就業上の措置は</a:t>
            </a:r>
            <a:r>
              <a:rPr kumimoji="1" lang="ja-JP" altLang="en-US" sz="1100" b="1"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きめ細やかな具体例</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を提示予定（小刻みな就業制限等）</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⇒医療機関は</a:t>
            </a:r>
            <a:r>
              <a:rPr kumimoji="1" lang="ja-JP" altLang="en-US" sz="11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就業上の措置を</a:t>
            </a:r>
            <a:r>
              <a:rPr kumimoji="1" lang="ja-JP" altLang="en-US" sz="1100" b="1"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最優先</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で講じ、</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一時的な診療縮小が生じる場合は</a:t>
            </a:r>
            <a:r>
              <a:rPr kumimoji="1" lang="ja-JP" altLang="en-US" sz="1100" b="1" i="0" u="sng"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地域医療提供体制でカバー</a:t>
            </a:r>
            <a:endParaRPr kumimoji="1" lang="ja-JP" altLang="en-US" sz="11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正方形/長方形 42"/>
          <p:cNvSpPr/>
          <p:nvPr/>
        </p:nvSpPr>
        <p:spPr>
          <a:xfrm>
            <a:off x="899096" y="5600273"/>
            <a:ext cx="3388580" cy="276999"/>
          </a:xfrm>
          <a:prstGeom prst="rect">
            <a:avLst/>
          </a:prstGeom>
          <a:solidFill>
            <a:schemeClr val="accent4">
              <a:lumMod val="60000"/>
              <a:lumOff val="4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これらの義務付けによる長時間労働の防止</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下矢印 45"/>
          <p:cNvSpPr/>
          <p:nvPr/>
        </p:nvSpPr>
        <p:spPr>
          <a:xfrm>
            <a:off x="1396393" y="5483122"/>
            <a:ext cx="201554" cy="14484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8" name="下矢印 47"/>
          <p:cNvSpPr/>
          <p:nvPr/>
        </p:nvSpPr>
        <p:spPr>
          <a:xfrm>
            <a:off x="3638021" y="5483122"/>
            <a:ext cx="201554" cy="14484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正方形/長方形 51"/>
          <p:cNvSpPr/>
          <p:nvPr/>
        </p:nvSpPr>
        <p:spPr>
          <a:xfrm>
            <a:off x="75506" y="1657374"/>
            <a:ext cx="4670983" cy="2772000"/>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52"/>
          <p:cNvSpPr txBox="1"/>
          <p:nvPr/>
        </p:nvSpPr>
        <p:spPr>
          <a:xfrm>
            <a:off x="75506" y="4582776"/>
            <a:ext cx="4670983" cy="307777"/>
          </a:xfrm>
          <a:prstGeom prst="rect">
            <a:avLst/>
          </a:prstGeom>
          <a:solidFill>
            <a:schemeClr val="accent4">
              <a:lumMod val="20000"/>
              <a:lumOff val="80000"/>
            </a:schemeClr>
          </a:solidFill>
          <a:ln>
            <a:noFill/>
            <a:prstDash val="sysDash"/>
          </a:ln>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健康確保措置の確実な</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実施</a:t>
            </a:r>
            <a:endParaRPr kumimoji="1" lang="en-US" altLang="ja-JP" sz="1200" b="1" i="0" u="none" strike="sng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endParaRPr>
          </a:p>
        </p:txBody>
      </p:sp>
      <p:sp>
        <p:nvSpPr>
          <p:cNvPr id="54" name="正方形/長方形 53"/>
          <p:cNvSpPr/>
          <p:nvPr/>
        </p:nvSpPr>
        <p:spPr>
          <a:xfrm>
            <a:off x="75506" y="4565685"/>
            <a:ext cx="4670983" cy="2246883"/>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テキスト ボックス 54"/>
          <p:cNvSpPr txBox="1"/>
          <p:nvPr/>
        </p:nvSpPr>
        <p:spPr>
          <a:xfrm>
            <a:off x="5170273" y="1671722"/>
            <a:ext cx="4678519" cy="307777"/>
          </a:xfrm>
          <a:prstGeom prst="rect">
            <a:avLst/>
          </a:prstGeom>
          <a:solidFill>
            <a:schemeClr val="accent4">
              <a:lumMod val="20000"/>
              <a:lumOff val="80000"/>
            </a:schemeClr>
          </a:solidFill>
          <a:ln>
            <a:noFill/>
            <a:prstDash val="sysDash"/>
          </a:ln>
        </p:spPr>
        <p:style>
          <a:lnRef idx="2">
            <a:schemeClr val="dk1"/>
          </a:lnRef>
          <a:fillRef idx="1">
            <a:schemeClr val="lt1"/>
          </a:fillRef>
          <a:effectRef idx="0">
            <a:schemeClr val="dk1"/>
          </a:effectRef>
          <a:fontRef idx="minor">
            <a:schemeClr val="dk1"/>
          </a:fontRef>
        </p:style>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医師偏在対策の推進 </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（平成</a:t>
            </a:r>
            <a:r>
              <a:rPr kumimoji="0" lang="en-US" altLang="ja-JP"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30</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年医</a:t>
            </a:r>
            <a:r>
              <a:rPr kumimoji="0"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療法・医師法改正法による対応</a:t>
            </a:r>
            <a:r>
              <a:rPr kumimoji="0" lang="ja-JP" altLang="en-US" sz="10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6" name="正方形/長方形 55"/>
          <p:cNvSpPr/>
          <p:nvPr/>
        </p:nvSpPr>
        <p:spPr>
          <a:xfrm>
            <a:off x="5174648" y="1657375"/>
            <a:ext cx="4674146" cy="4104000"/>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正方形/長方形 59"/>
          <p:cNvSpPr/>
          <p:nvPr/>
        </p:nvSpPr>
        <p:spPr>
          <a:xfrm>
            <a:off x="5170273" y="5920212"/>
            <a:ext cx="4678521" cy="892356"/>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9" name="左大かっこ 68"/>
          <p:cNvSpPr/>
          <p:nvPr/>
        </p:nvSpPr>
        <p:spPr>
          <a:xfrm>
            <a:off x="5099139" y="1671721"/>
            <a:ext cx="60579" cy="5131697"/>
          </a:xfrm>
          <a:prstGeom prst="leftBracket">
            <a:avLst>
              <a:gd name="adj" fmla="val 93368"/>
            </a:avLst>
          </a:prstGeom>
          <a:solidFill>
            <a:schemeClr val="accent6">
              <a:lumMod val="20000"/>
              <a:lumOff val="8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楕円 2"/>
          <p:cNvSpPr/>
          <p:nvPr/>
        </p:nvSpPr>
        <p:spPr>
          <a:xfrm>
            <a:off x="5568184" y="1929171"/>
            <a:ext cx="3824535" cy="53713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p:cNvSpPr/>
          <p:nvPr/>
        </p:nvSpPr>
        <p:spPr>
          <a:xfrm>
            <a:off x="5776280" y="1899580"/>
            <a:ext cx="3408343" cy="63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地域医療を一人の医師に</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背負わせず</a:t>
            </a:r>
            <a:endPar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面で支える仕組みの構築</a:t>
            </a: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5" name="正方形/長方形 84"/>
          <p:cNvSpPr/>
          <p:nvPr/>
        </p:nvSpPr>
        <p:spPr>
          <a:xfrm>
            <a:off x="8899188" y="2879225"/>
            <a:ext cx="1187169"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区域内</a:t>
            </a: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の</a:t>
            </a:r>
            <a:endParaRPr kumimoji="1" lang="en-US" altLang="ja-JP"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Ｂ</a:t>
            </a: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）対象</a:t>
            </a:r>
            <a:endParaRPr kumimoji="1" lang="en-US" altLang="ja-JP"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医療</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機関</a:t>
            </a: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に</a:t>
            </a:r>
            <a:endParaRPr kumimoji="1" lang="en-US" altLang="ja-JP"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特</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に</a:t>
            </a: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重点的</a:t>
            </a:r>
            <a:endParaRPr kumimoji="1" lang="en-US" altLang="ja-JP"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に派遣</a:t>
            </a:r>
            <a:endParaRPr kumimoji="1" lang="en-US" altLang="ja-JP"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89" name="直線矢印コネクタ 88"/>
          <p:cNvCxnSpPr/>
          <p:nvPr/>
        </p:nvCxnSpPr>
        <p:spPr>
          <a:xfrm rot="21060000" flipH="1">
            <a:off x="8750692" y="3899032"/>
            <a:ext cx="288000" cy="108000"/>
          </a:xfrm>
          <a:prstGeom prst="straightConnector1">
            <a:avLst/>
          </a:prstGeom>
          <a:ln w="38100">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rot="540000" flipH="1" flipV="1">
            <a:off x="8750693" y="2745616"/>
            <a:ext cx="288000" cy="108000"/>
          </a:xfrm>
          <a:prstGeom prst="straightConnector1">
            <a:avLst/>
          </a:prstGeom>
          <a:ln w="38100">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2" name="左大かっこ 61"/>
          <p:cNvSpPr/>
          <p:nvPr/>
        </p:nvSpPr>
        <p:spPr>
          <a:xfrm rot="10800000">
            <a:off x="4760130" y="1671721"/>
            <a:ext cx="60579" cy="5131697"/>
          </a:xfrm>
          <a:prstGeom prst="leftBracket">
            <a:avLst>
              <a:gd name="adj" fmla="val 93368"/>
            </a:avLst>
          </a:prstGeom>
          <a:solidFill>
            <a:schemeClr val="accent1">
              <a:lumMod val="20000"/>
              <a:lumOff val="80000"/>
            </a:schemeClr>
          </a:solid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左右矢印 76"/>
          <p:cNvSpPr/>
          <p:nvPr/>
        </p:nvSpPr>
        <p:spPr>
          <a:xfrm>
            <a:off x="4802588" y="2889421"/>
            <a:ext cx="313588" cy="307907"/>
          </a:xfrm>
          <a:prstGeom prst="leftRightArrow">
            <a:avLst>
              <a:gd name="adj1" fmla="val 39856"/>
              <a:gd name="adj2" fmla="val 34665"/>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4" name="左右矢印 63"/>
          <p:cNvSpPr/>
          <p:nvPr/>
        </p:nvSpPr>
        <p:spPr>
          <a:xfrm>
            <a:off x="4802588" y="5401588"/>
            <a:ext cx="313588" cy="307907"/>
          </a:xfrm>
          <a:prstGeom prst="leftRightArrow">
            <a:avLst>
              <a:gd name="adj1" fmla="val 39856"/>
              <a:gd name="adj2" fmla="val 34665"/>
            </a:avLst>
          </a:prstGeom>
          <a:solidFill>
            <a:schemeClr val="accent6">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1" name="テキスト ボックス 60"/>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5D8AFAE6-C59F-4290-A2CC-5F9DEDCE203D}"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22</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1248396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69355" y="667601"/>
            <a:ext cx="4664243" cy="1825967"/>
          </a:xfrm>
          <a:prstGeom prst="roundRect">
            <a:avLst>
              <a:gd name="adj" fmla="val 11722"/>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当直明けも夕方まで連続勤務</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夜遅くなっても翌朝は早い</a:t>
            </a:r>
            <a:endPar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9" name="テキスト ボックス 18"/>
          <p:cNvSpPr txBox="1"/>
          <p:nvPr/>
        </p:nvSpPr>
        <p:spPr>
          <a:xfrm>
            <a:off x="289450" y="1202731"/>
            <a:ext cx="4231504" cy="12600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当直明け連続勤務</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勤務間インターバル</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角丸四角形 3"/>
          <p:cNvSpPr/>
          <p:nvPr/>
        </p:nvSpPr>
        <p:spPr>
          <a:xfrm>
            <a:off x="28987" y="4510539"/>
            <a:ext cx="4683600" cy="1919383"/>
          </a:xfrm>
          <a:prstGeom prst="roundRect">
            <a:avLst>
              <a:gd name="adj" fmla="val 11722"/>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労働時間管理がなされていない</a:t>
            </a: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勤務時間に見合った支払いがなされていない</a:t>
            </a:r>
            <a:endPar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3" name="テキスト ボックス 22"/>
          <p:cNvSpPr txBox="1"/>
          <p:nvPr/>
        </p:nvSpPr>
        <p:spPr>
          <a:xfrm>
            <a:off x="153653" y="5051381"/>
            <a:ext cx="4394163" cy="13320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労働時間管理方法</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申告していない時間外労働</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額縁 35"/>
          <p:cNvSpPr/>
          <p:nvPr/>
        </p:nvSpPr>
        <p:spPr>
          <a:xfrm>
            <a:off x="-24064" y="40342"/>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想定される働き方の変化イメージ（勤務医からみて）</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5" name="角丸四角形 34"/>
          <p:cNvSpPr/>
          <p:nvPr/>
        </p:nvSpPr>
        <p:spPr>
          <a:xfrm>
            <a:off x="5225919" y="783051"/>
            <a:ext cx="4623626" cy="1523071"/>
          </a:xfrm>
          <a:prstGeom prst="roundRect">
            <a:avLst>
              <a:gd name="adj" fmla="val 11722"/>
            </a:avLst>
          </a:prstGeom>
          <a:solidFill>
            <a:srgbClr val="FFF2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連続勤務時間制限</a:t>
            </a:r>
            <a:r>
              <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28</a:t>
            </a: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時間・インターバル９時間確保による休息の確保</a:t>
            </a:r>
            <a:endPar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（時間外労働年</a:t>
            </a:r>
            <a:r>
              <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960</a:t>
            </a: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時間を超える医師義務化）</a:t>
            </a:r>
            <a:endParaRPr kumimoji="1" lang="en-US" altLang="ja-JP"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7" name="角丸四角形 36"/>
          <p:cNvSpPr/>
          <p:nvPr/>
        </p:nvSpPr>
        <p:spPr>
          <a:xfrm>
            <a:off x="5267687" y="2768910"/>
            <a:ext cx="4599520" cy="1522800"/>
          </a:xfrm>
          <a:prstGeom prst="roundRect">
            <a:avLst>
              <a:gd name="adj" fmla="val 11722"/>
            </a:avLst>
          </a:prstGeom>
          <a:solidFill>
            <a:srgbClr val="FFF2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「緊急的な取組」で求めている基本のタスク・シフティング項目は必ず行う</a:t>
            </a: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1" lang="en-US" altLang="ja-JP" sz="2000" b="0" i="0" u="sng"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医師は、医師でなければできない仕事に集中。</a:t>
            </a:r>
            <a:endPar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8" name="角丸四角形 37"/>
          <p:cNvSpPr/>
          <p:nvPr/>
        </p:nvSpPr>
        <p:spPr>
          <a:xfrm>
            <a:off x="5270527" y="4714340"/>
            <a:ext cx="4522130" cy="1522800"/>
          </a:xfrm>
          <a:prstGeom prst="roundRect">
            <a:avLst>
              <a:gd name="adj" fmla="val 11722"/>
            </a:avLst>
          </a:prstGeom>
          <a:solidFill>
            <a:srgbClr val="FFF2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労働時間管理がきちんと行われるようになる。</a:t>
            </a:r>
            <a:endPar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時間外割増賃金がきちんと支払われるようになる（寝られない当直</a:t>
            </a: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は</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待機時間も</a:t>
            </a: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含め時間外労働）。</a:t>
            </a:r>
            <a:endParaRPr kumimoji="1" lang="ja-JP" altLang="en-US" sz="2000" b="0" i="0" u="sng"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8" name="図 7"/>
          <p:cNvPicPr>
            <a:picLocks noChangeAspect="1"/>
          </p:cNvPicPr>
          <p:nvPr/>
        </p:nvPicPr>
        <p:blipFill>
          <a:blip r:embed="rId2"/>
          <a:stretch>
            <a:fillRect/>
          </a:stretch>
        </p:blipFill>
        <p:spPr>
          <a:xfrm>
            <a:off x="1968289" y="1429824"/>
            <a:ext cx="2552664" cy="1019415"/>
          </a:xfrm>
          <a:prstGeom prst="rect">
            <a:avLst/>
          </a:prstGeom>
        </p:spPr>
      </p:pic>
      <p:pic>
        <p:nvPicPr>
          <p:cNvPr id="6" name="図 5"/>
          <p:cNvPicPr>
            <a:picLocks noChangeAspect="1"/>
          </p:cNvPicPr>
          <p:nvPr/>
        </p:nvPicPr>
        <p:blipFill rotWithShape="1">
          <a:blip r:embed="rId3"/>
          <a:srcRect l="15894" t="8094" r="11915" b="6641"/>
          <a:stretch/>
        </p:blipFill>
        <p:spPr>
          <a:xfrm>
            <a:off x="753141" y="1416384"/>
            <a:ext cx="1239252" cy="1022684"/>
          </a:xfrm>
          <a:prstGeom prst="rect">
            <a:avLst/>
          </a:prstGeom>
        </p:spPr>
      </p:pic>
      <p:sp>
        <p:nvSpPr>
          <p:cNvPr id="15" name="テキスト ボックス 14"/>
          <p:cNvSpPr txBox="1"/>
          <p:nvPr/>
        </p:nvSpPr>
        <p:spPr>
          <a:xfrm>
            <a:off x="339182" y="2209393"/>
            <a:ext cx="1460656"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32</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時間～</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36</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時間未満</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a:off x="321937" y="1413782"/>
            <a:ext cx="89319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36</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時間以上</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右矢印 21"/>
          <p:cNvSpPr/>
          <p:nvPr/>
        </p:nvSpPr>
        <p:spPr>
          <a:xfrm>
            <a:off x="4825243" y="829266"/>
            <a:ext cx="384417" cy="1507081"/>
          </a:xfrm>
          <a:prstGeom prst="rightArrow">
            <a:avLst/>
          </a:prstGeom>
          <a:solidFill>
            <a:srgbClr val="9BE5FF"/>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48344" y="2546557"/>
            <a:ext cx="4664243" cy="1919381"/>
          </a:xfrm>
          <a:prstGeom prst="roundRect">
            <a:avLst>
              <a:gd name="adj" fmla="val 11722"/>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医師でなくてもできる仕事もしなければならない</a:t>
            </a:r>
            <a:endPar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21" name="図 20"/>
          <p:cNvPicPr>
            <a:picLocks noChangeAspect="1"/>
          </p:cNvPicPr>
          <p:nvPr/>
        </p:nvPicPr>
        <p:blipFill>
          <a:blip r:embed="rId4"/>
          <a:stretch>
            <a:fillRect/>
          </a:stretch>
        </p:blipFill>
        <p:spPr>
          <a:xfrm>
            <a:off x="1528125" y="2919514"/>
            <a:ext cx="2920820" cy="1482554"/>
          </a:xfrm>
          <a:prstGeom prst="rect">
            <a:avLst/>
          </a:prstGeom>
          <a:solidFill>
            <a:schemeClr val="bg1"/>
          </a:solidFill>
        </p:spPr>
      </p:pic>
      <p:sp>
        <p:nvSpPr>
          <p:cNvPr id="32" name="テキスト ボックス 31"/>
          <p:cNvSpPr txBox="1"/>
          <p:nvPr/>
        </p:nvSpPr>
        <p:spPr>
          <a:xfrm>
            <a:off x="283091" y="2920208"/>
            <a:ext cx="1245034" cy="14796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タスク・シフティングが可能な時間</a:t>
            </a:r>
            <a:r>
              <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0" name="テキスト ボックス 29"/>
          <p:cNvSpPr txBox="1"/>
          <p:nvPr/>
        </p:nvSpPr>
        <p:spPr>
          <a:xfrm>
            <a:off x="418887" y="3801026"/>
            <a:ext cx="973443"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平均１日</a:t>
            </a:r>
            <a:endPar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約</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40</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分程度</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右矢印 32"/>
          <p:cNvSpPr/>
          <p:nvPr/>
        </p:nvSpPr>
        <p:spPr>
          <a:xfrm>
            <a:off x="4825243" y="2760727"/>
            <a:ext cx="384417" cy="1507081"/>
          </a:xfrm>
          <a:prstGeom prst="rightArrow">
            <a:avLst/>
          </a:prstGeom>
          <a:solidFill>
            <a:srgbClr val="9BE5FF"/>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7" name="図 16"/>
          <p:cNvPicPr>
            <a:picLocks noChangeAspect="1"/>
          </p:cNvPicPr>
          <p:nvPr/>
        </p:nvPicPr>
        <p:blipFill rotWithShape="1">
          <a:blip r:embed="rId5"/>
          <a:srcRect l="15791" t="7686" r="17337" b="8095"/>
          <a:stretch/>
        </p:blipFill>
        <p:spPr>
          <a:xfrm>
            <a:off x="580510" y="5317573"/>
            <a:ext cx="1168488" cy="1071115"/>
          </a:xfrm>
          <a:prstGeom prst="rect">
            <a:avLst/>
          </a:prstGeom>
        </p:spPr>
      </p:pic>
      <p:sp>
        <p:nvSpPr>
          <p:cNvPr id="24" name="テキスト ボックス 23"/>
          <p:cNvSpPr txBox="1"/>
          <p:nvPr/>
        </p:nvSpPr>
        <p:spPr>
          <a:xfrm>
            <a:off x="136237" y="5292381"/>
            <a:ext cx="901211"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管理していない</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1127259" y="5348351"/>
            <a:ext cx="139301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タイムレコーダー等</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6" name="テキスト ボックス 25"/>
          <p:cNvSpPr txBox="1"/>
          <p:nvPr/>
        </p:nvSpPr>
        <p:spPr>
          <a:xfrm>
            <a:off x="1303221" y="5839685"/>
            <a:ext cx="139301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ＩＣカード</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7" name="テキスト ボックス 26"/>
          <p:cNvSpPr txBox="1"/>
          <p:nvPr/>
        </p:nvSpPr>
        <p:spPr>
          <a:xfrm>
            <a:off x="606712" y="6138316"/>
            <a:ext cx="1393018"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出勤簿等</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右矢印 33"/>
          <p:cNvSpPr/>
          <p:nvPr/>
        </p:nvSpPr>
        <p:spPr>
          <a:xfrm>
            <a:off x="4825243" y="4723215"/>
            <a:ext cx="384417" cy="1507081"/>
          </a:xfrm>
          <a:prstGeom prst="rightArrow">
            <a:avLst/>
          </a:prstGeom>
          <a:solidFill>
            <a:srgbClr val="9BE5FF"/>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rotWithShape="1">
          <a:blip r:embed="rId6"/>
          <a:srcRect l="13192" t="7678" r="12765" b="7095"/>
          <a:stretch/>
        </p:blipFill>
        <p:spPr>
          <a:xfrm>
            <a:off x="2431760" y="5313567"/>
            <a:ext cx="1269508" cy="1065321"/>
          </a:xfrm>
          <a:prstGeom prst="rect">
            <a:avLst/>
          </a:prstGeom>
        </p:spPr>
      </p:pic>
      <p:sp>
        <p:nvSpPr>
          <p:cNvPr id="28" name="テキスト ボックス 27"/>
          <p:cNvSpPr txBox="1"/>
          <p:nvPr/>
        </p:nvSpPr>
        <p:spPr>
          <a:xfrm>
            <a:off x="2886572" y="5996265"/>
            <a:ext cx="1718701"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申告していない時間外労働あり</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5" name="直線コネクタ 4"/>
          <p:cNvCxnSpPr/>
          <p:nvPr/>
        </p:nvCxnSpPr>
        <p:spPr>
          <a:xfrm flipH="1" flipV="1">
            <a:off x="2892704" y="5949112"/>
            <a:ext cx="50802" cy="21772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楕円 8"/>
          <p:cNvSpPr/>
          <p:nvPr/>
        </p:nvSpPr>
        <p:spPr>
          <a:xfrm>
            <a:off x="2585823" y="5723268"/>
            <a:ext cx="480691" cy="23952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p:cNvSpPr txBox="1"/>
          <p:nvPr/>
        </p:nvSpPr>
        <p:spPr>
          <a:xfrm>
            <a:off x="3816406" y="2263901"/>
            <a:ext cx="992579"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a:t>
            </a:r>
            <a:endPar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9" name="テキスト ボックス 38"/>
          <p:cNvSpPr txBox="1"/>
          <p:nvPr/>
        </p:nvSpPr>
        <p:spPr>
          <a:xfrm>
            <a:off x="3787905" y="4246460"/>
            <a:ext cx="992579"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endPar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0" name="テキスト ボックス 39"/>
          <p:cNvSpPr txBox="1"/>
          <p:nvPr/>
        </p:nvSpPr>
        <p:spPr>
          <a:xfrm>
            <a:off x="3800182" y="6203151"/>
            <a:ext cx="992579"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a:t>
            </a:r>
            <a:endPar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1" name="テキスト ボックス 40"/>
          <p:cNvSpPr txBox="1"/>
          <p:nvPr/>
        </p:nvSpPr>
        <p:spPr>
          <a:xfrm>
            <a:off x="81509" y="6397962"/>
            <a:ext cx="9407995"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１・３）平成</a:t>
            </a:r>
            <a:r>
              <a:rPr kumimoji="1"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年度厚生労働省委託　医療勤務環境改善マネジメントシステムに基づく医療機関の取組に対する支援の充実を図るための調査・研究事業における医療機関アンケート調査（医師票）結果を基に厚生労働省医政局医療経営支援課において作成。</a:t>
            </a:r>
            <a:endParaRPr kumimoji="1"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２）医師の勤務実態及び働き方の意向等に関する調査（平成</a:t>
            </a:r>
            <a:r>
              <a:rPr kumimoji="1"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年度厚生労働科学特別研究「医師の勤務実態及び働き方の意向等に関する調査研究」研究班）</a:t>
            </a:r>
            <a:endPar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正方形/長方形 2"/>
          <p:cNvSpPr/>
          <p:nvPr/>
        </p:nvSpPr>
        <p:spPr>
          <a:xfrm>
            <a:off x="7338192" y="5975173"/>
            <a:ext cx="2388795" cy="27699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宿日直許可を受けていない当直</a:t>
            </a:r>
            <a:endParaRPr kumimoji="0" lang="ja-JP" altLang="en-US" sz="1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3" name="テキスト ボックス 42"/>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51832524-0EBE-4A04-9F85-576C17946166}"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23</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7082278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5157469" y="2102776"/>
            <a:ext cx="4661919" cy="1348519"/>
          </a:xfrm>
          <a:prstGeom prst="roundRect">
            <a:avLst>
              <a:gd name="adj" fmla="val 11722"/>
            </a:avLst>
          </a:prstGeom>
          <a:solidFill>
            <a:srgbClr val="FFF2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すべての臨床研修・専門研修プログラムで、時間外労働の見込み時間数を提示</a:t>
            </a:r>
            <a:endPar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⇒自身の希望に基づき選択</a:t>
            </a:r>
            <a:endPar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45" name="角丸四角形 44"/>
          <p:cNvSpPr/>
          <p:nvPr/>
        </p:nvSpPr>
        <p:spPr>
          <a:xfrm>
            <a:off x="5151292" y="3695476"/>
            <a:ext cx="4661919" cy="2777846"/>
          </a:xfrm>
          <a:prstGeom prst="roundRect">
            <a:avLst>
              <a:gd name="adj" fmla="val 6759"/>
            </a:avLst>
          </a:prstGeom>
          <a:solidFill>
            <a:srgbClr val="FFF2CC"/>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（時間外労働年</a:t>
            </a:r>
            <a:r>
              <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960</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時間を超える</a:t>
            </a:r>
            <a:r>
              <a:rPr kumimoji="1" lang="ja-JP" altLang="en-US" sz="1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場合に以下を義務化）</a:t>
            </a:r>
            <a:endParaRPr kumimoji="1" lang="en-US" altLang="ja-JP" sz="1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臨床研修医</a:t>
            </a:r>
            <a:r>
              <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連続勤務時間制限</a:t>
            </a: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15</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時間（インターバル９時間）又は</a:t>
            </a: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24</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時間（インターバル</a:t>
            </a: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24</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時間）による休息の確保</a:t>
            </a:r>
            <a:endPar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専門研修中の医師</a:t>
            </a:r>
            <a:r>
              <a:rPr kumimoji="1" lang="en-US" altLang="ja-JP"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連続勤務時間制限</a:t>
            </a:r>
            <a:r>
              <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28</a:t>
            </a:r>
            <a:r>
              <a:rPr kumimoji="1"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時間・インターバル９時間による休息の</a:t>
            </a:r>
            <a:r>
              <a:rPr kumimoji="1"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確保</a:t>
            </a:r>
            <a:endParaRPr kumimoji="1"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テキスト ボックス 5"/>
          <p:cNvSpPr txBox="1"/>
          <p:nvPr/>
        </p:nvSpPr>
        <p:spPr>
          <a:xfrm>
            <a:off x="321937" y="580460"/>
            <a:ext cx="9413805" cy="1323439"/>
          </a:xfrm>
          <a:prstGeom prst="rect">
            <a:avLst/>
          </a:prstGeom>
          <a:noFill/>
          <a:ln>
            <a:solidFill>
              <a:schemeClr val="bg1">
                <a:lumMod val="50000"/>
              </a:schemeClr>
            </a:solidFill>
            <a:prstDash val="dash"/>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特に、臨床研修医・専門研修中の医師については、</a:t>
            </a:r>
            <a:endPar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長時間労働を強いられることのないよう、一方で、学習・技能向上の意欲に応えられるよう、一人ひとりがプログラム選択時に判断しやすい制度に改革。</a:t>
            </a:r>
            <a:endParaRPr kumimoji="1" lang="en-US" altLang="ja-JP"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初期研修医については、入職まもない時期でもあることから、連続勤務時間制限等を厳しくし、健康確保にさらに配慮。</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3602118" y="73713"/>
            <a:ext cx="2600392"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特に研修医の場合</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2" name="角丸四角形 31"/>
          <p:cNvSpPr/>
          <p:nvPr/>
        </p:nvSpPr>
        <p:spPr>
          <a:xfrm>
            <a:off x="238071" y="1948981"/>
            <a:ext cx="4664243" cy="4728910"/>
          </a:xfrm>
          <a:prstGeom prst="roundRect">
            <a:avLst>
              <a:gd name="adj" fmla="val 4806"/>
            </a:avLst>
          </a:prstGeom>
          <a:ln/>
        </p:spPr>
        <p:style>
          <a:lnRef idx="1">
            <a:schemeClr val="accent3"/>
          </a:lnRef>
          <a:fillRef idx="2">
            <a:schemeClr val="accent3"/>
          </a:fillRef>
          <a:effectRef idx="1">
            <a:schemeClr val="accent3"/>
          </a:effectRef>
          <a:fontRef idx="minor">
            <a:schemeClr val="dk1"/>
          </a:fontRef>
        </p:style>
        <p:txBody>
          <a:bodyPr t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若手医師・医学生の声</a:t>
            </a:r>
            <a:endParaRPr kumimoji="1" lang="en-US" altLang="ja-JP" sz="1400" b="1"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（出典：医師の長時間労働の法規制に関する若手医師と医学生からの提言書「「壊れない医師・壊さない医療」を目指して」（</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2017.12.22</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Advocacy team of Young Medical Doctors and Students </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a:t>
            </a:r>
            <a:r>
              <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回医師の働き方改革に関する検討会資料２）より抜粋）</a:t>
            </a:r>
            <a:endParaRPr kumimoji="1" lang="en-US" altLang="ja-JP" sz="11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下記に挙げる項目について、国民や行政、立法、医師会、コメディカル、アカデミア等が協力して、</a:t>
            </a:r>
            <a:r>
              <a:rPr kumimoji="1" lang="ja-JP" altLang="en-US" sz="1400" b="1" i="0" u="sng"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包括的かつ長期的な目標を設定し、実質的に医師が労働基準法を守れるような労働環境を段階的に実現</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していくよう求める。</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90</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％以上の若手医師と医学生が「医師の健康診断や休息の確保」や「医師の抑うつやバーンアウト、自殺を予防する対策」、「医師の子育て支援とキャリア支援」を必要としている。</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94</a:t>
            </a:r>
            <a:r>
              <a:rPr kumimoji="1" lang="ja-JP" altLang="en-US"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％の医学生が長時間労働の上限規制に際して「研修の質の維持とモニタリング」を必要と考えている。</a:t>
            </a:r>
            <a:endParaRPr kumimoji="1" lang="en-US" altLang="ja-JP" sz="1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（この他、医師自身の働き方に対する意識の変革、労働時間の定期的なモニタリングの実施、給与の維持、タスクシフティングやタスクシェアリングの推奨等が挙げられている）</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3" name="右矢印 32"/>
          <p:cNvSpPr/>
          <p:nvPr/>
        </p:nvSpPr>
        <p:spPr>
          <a:xfrm>
            <a:off x="4814690" y="2774798"/>
            <a:ext cx="267609" cy="2760856"/>
          </a:xfrm>
          <a:prstGeom prst="rightArrow">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3F9EC1A5-E240-4CD6-B7F7-8213E962CE6C}"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24</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810019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6457" y="2334158"/>
            <a:ext cx="5042082" cy="1116000"/>
          </a:xfrm>
          <a:prstGeom prst="roundRect">
            <a:avLst>
              <a:gd name="adj" fmla="val 5937"/>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8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何でも医師がしてくれることが当たり前</a:t>
            </a: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角丸四角形 3"/>
          <p:cNvSpPr/>
          <p:nvPr/>
        </p:nvSpPr>
        <p:spPr>
          <a:xfrm>
            <a:off x="56457" y="4331835"/>
            <a:ext cx="5042082" cy="2123965"/>
          </a:xfrm>
          <a:prstGeom prst="roundRect">
            <a:avLst>
              <a:gd name="adj" fmla="val 7200"/>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3" name="テキスト ボックス 72"/>
          <p:cNvSpPr txBox="1"/>
          <p:nvPr/>
        </p:nvSpPr>
        <p:spPr bwMode="white">
          <a:xfrm>
            <a:off x="216776" y="5177334"/>
            <a:ext cx="4669882" cy="1186907"/>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額縁 35"/>
          <p:cNvSpPr/>
          <p:nvPr/>
        </p:nvSpPr>
        <p:spPr>
          <a:xfrm>
            <a:off x="-24064" y="14464"/>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想定される医療の在り方の変化イメージ（患者・国民からみて）</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5" name="角丸四角形 34"/>
          <p:cNvSpPr/>
          <p:nvPr/>
        </p:nvSpPr>
        <p:spPr>
          <a:xfrm>
            <a:off x="5649444" y="729640"/>
            <a:ext cx="4094558" cy="1307436"/>
          </a:xfrm>
          <a:prstGeom prst="roundRect">
            <a:avLst>
              <a:gd name="adj" fmla="val 11722"/>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連続</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勤務時間制限</a:t>
            </a: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インターバル</a:t>
            </a:r>
            <a:endParaRPr kumimoji="1" lang="en-US" altLang="ja-JP"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９時間</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確保による休息の確保</a:t>
            </a:r>
            <a:endPar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時間外労働年</a:t>
            </a:r>
            <a:r>
              <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960</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時間を超える医師義務化）</a:t>
            </a: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7" name="角丸四角形 36"/>
          <p:cNvSpPr/>
          <p:nvPr/>
        </p:nvSpPr>
        <p:spPr>
          <a:xfrm>
            <a:off x="5649444" y="3916422"/>
            <a:ext cx="4094558" cy="811113"/>
          </a:xfrm>
          <a:prstGeom prst="roundRect">
            <a:avLst>
              <a:gd name="adj" fmla="val 11722"/>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地域</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の医療機関の機能分化・連携が進む</a:t>
            </a:r>
            <a:endPar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8" name="角丸四角形 37"/>
          <p:cNvSpPr/>
          <p:nvPr/>
        </p:nvSpPr>
        <p:spPr>
          <a:xfrm>
            <a:off x="5649444" y="4937944"/>
            <a:ext cx="4094557" cy="1332000"/>
          </a:xfrm>
          <a:prstGeom prst="roundRect">
            <a:avLst>
              <a:gd name="adj" fmla="val 11722"/>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行政</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・医療界が信頼できる医療情報</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を発信</a:t>
            </a:r>
            <a:endParaRPr kumimoji="1" lang="en-US" altLang="ja-JP"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し、受診</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に関する相談体制を充実</a:t>
            </a:r>
            <a:endPar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0" name="角丸四角形 9"/>
          <p:cNvSpPr/>
          <p:nvPr/>
        </p:nvSpPr>
        <p:spPr>
          <a:xfrm>
            <a:off x="56456" y="667601"/>
            <a:ext cx="5042082" cy="1584000"/>
          </a:xfrm>
          <a:prstGeom prst="roundRect">
            <a:avLst>
              <a:gd name="adj" fmla="val 5664"/>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医師が疲弊し、今のままでは医療は崩壊の危機</a:t>
            </a: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1" name="テキスト ボックス 40"/>
          <p:cNvSpPr txBox="1"/>
          <p:nvPr/>
        </p:nvSpPr>
        <p:spPr>
          <a:xfrm>
            <a:off x="-11722" y="6494588"/>
            <a:ext cx="9638800"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１）平成</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年度厚生労働省委託　医療勤務環境改善マネジメントシステムに基づく医療機関の取組に対する支援の充実を図るための調査・研究事業における医療機関アンケート調査（医師票）結果を基に厚生労働省医政局医療経営支援課において作成。　／　（出典</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２）労働政策研究・研修機構　勤務医の就労実態と意識に関する調査（平成</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３）医師の勤務実態及び働き方の意向等に関する調査（平成</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年度厚生労働科学特別研究「医師の勤務実態及び働き方の意向等に関する調査研究」研究班</a:t>
            </a:r>
            <a:r>
              <a:rPr kumimoji="1"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）等　／　（</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４）横浜市救急相談センターへの問合せ結果（</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H28.1.15</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H29.1.14</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救急相談データ</a:t>
            </a:r>
            <a:r>
              <a:rPr kumimoji="1"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５）平成</a:t>
            </a:r>
            <a:r>
              <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26</a:t>
            </a:r>
            <a:r>
              <a:rPr kumimoji="1" lang="ja-JP" altLang="en-US"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年受療行動調査（厚生労働省）</a:t>
            </a:r>
            <a:endPar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3" name="右矢印 42"/>
          <p:cNvSpPr/>
          <p:nvPr/>
        </p:nvSpPr>
        <p:spPr>
          <a:xfrm>
            <a:off x="5758619" y="1723762"/>
            <a:ext cx="239997" cy="209685"/>
          </a:xfrm>
          <a:prstGeom prst="rightArrow">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角丸四角形 2"/>
          <p:cNvSpPr/>
          <p:nvPr/>
        </p:nvSpPr>
        <p:spPr>
          <a:xfrm>
            <a:off x="6059483" y="1550000"/>
            <a:ext cx="3772302" cy="557213"/>
          </a:xfrm>
          <a:prstGeom prst="roundRect">
            <a:avLst/>
          </a:prstGeom>
          <a:solidFill>
            <a:schemeClr val="accent4"/>
          </a:solidFill>
          <a:ln w="19050">
            <a:solidFill>
              <a:schemeClr val="accent2"/>
            </a:solidFill>
          </a:ln>
        </p:spPr>
        <p:txBody>
          <a:bodyPr wrap="square" lIns="7200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医師</a:t>
            </a:r>
            <a:r>
              <a:rPr kumimoji="1" lang="ja-JP" altLang="en-US"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の健康が確保され、より安心・安全</a:t>
            </a: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な</a:t>
            </a:r>
            <a:endParaRPr kumimoji="1" lang="en-US" altLang="ja-JP"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医療</a:t>
            </a:r>
            <a:r>
              <a:rPr kumimoji="1" lang="ja-JP" altLang="en-US"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を受けられることを目指す</a:t>
            </a:r>
          </a:p>
        </p:txBody>
      </p:sp>
      <p:sp>
        <p:nvSpPr>
          <p:cNvPr id="44" name="右矢印 43"/>
          <p:cNvSpPr/>
          <p:nvPr/>
        </p:nvSpPr>
        <p:spPr>
          <a:xfrm>
            <a:off x="5758619" y="5860129"/>
            <a:ext cx="239997" cy="209685"/>
          </a:xfrm>
          <a:prstGeom prst="rightArrow">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5" name="角丸四角形 44"/>
          <p:cNvSpPr/>
          <p:nvPr/>
        </p:nvSpPr>
        <p:spPr>
          <a:xfrm>
            <a:off x="6055822" y="5570280"/>
            <a:ext cx="3775963" cy="789385"/>
          </a:xfrm>
          <a:prstGeom prst="roundRect">
            <a:avLst/>
          </a:prstGeom>
          <a:solidFill>
            <a:schemeClr val="accent4"/>
          </a:solidFill>
          <a:ln w="19050">
            <a:solidFill>
              <a:schemeClr val="accent2"/>
            </a:solidFill>
          </a:ln>
        </p:spPr>
        <p:txBody>
          <a:bodyPr wrap="square" lIns="7200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信頼</a:t>
            </a:r>
            <a:r>
              <a:rPr kumimoji="1" lang="ja-JP" altLang="en-US"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できる医療情報や専門家の</a:t>
            </a: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アドバイス</a:t>
            </a:r>
            <a:endParaRPr kumimoji="1" lang="en-US" altLang="ja-JP"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に</a:t>
            </a:r>
            <a:r>
              <a:rPr kumimoji="1" lang="ja-JP" altLang="en-US"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より、安心して適切な医療を</a:t>
            </a: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受けられる</a:t>
            </a:r>
            <a:endParaRPr kumimoji="1" lang="en-US" altLang="ja-JP"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よう</a:t>
            </a:r>
            <a:r>
              <a:rPr kumimoji="1" lang="ja-JP" altLang="en-US"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にし、混雑の緩和も目指す</a:t>
            </a:r>
          </a:p>
        </p:txBody>
      </p:sp>
      <p:sp>
        <p:nvSpPr>
          <p:cNvPr id="46" name="右矢印 45"/>
          <p:cNvSpPr/>
          <p:nvPr/>
        </p:nvSpPr>
        <p:spPr>
          <a:xfrm>
            <a:off x="5758619" y="4440049"/>
            <a:ext cx="239997" cy="209685"/>
          </a:xfrm>
          <a:prstGeom prst="rightArrow">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角丸四角形 46"/>
          <p:cNvSpPr/>
          <p:nvPr/>
        </p:nvSpPr>
        <p:spPr>
          <a:xfrm>
            <a:off x="6059483" y="4266287"/>
            <a:ext cx="3772302" cy="557213"/>
          </a:xfrm>
          <a:prstGeom prst="roundRect">
            <a:avLst/>
          </a:prstGeom>
          <a:solidFill>
            <a:schemeClr val="accent4"/>
          </a:solidFill>
          <a:ln w="19050">
            <a:solidFill>
              <a:schemeClr val="accent2"/>
            </a:solidFill>
          </a:ln>
        </p:spPr>
        <p:txBody>
          <a:bodyPr wrap="square" lIns="7200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効率的</a:t>
            </a:r>
            <a:r>
              <a:rPr kumimoji="1" lang="ja-JP" altLang="en-US"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な医療が提供されることで、将来</a:t>
            </a: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に</a:t>
            </a:r>
            <a:endParaRPr kumimoji="1" lang="en-US" altLang="ja-JP"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わたり</a:t>
            </a:r>
            <a:r>
              <a:rPr kumimoji="1" lang="ja-JP" altLang="en-US"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必要な医療が受けられることを目指す</a:t>
            </a:r>
          </a:p>
        </p:txBody>
      </p:sp>
      <p:sp>
        <p:nvSpPr>
          <p:cNvPr id="48" name="角丸四角形 47"/>
          <p:cNvSpPr/>
          <p:nvPr/>
        </p:nvSpPr>
        <p:spPr>
          <a:xfrm>
            <a:off x="5649444" y="2224125"/>
            <a:ext cx="4094558" cy="1407294"/>
          </a:xfrm>
          <a:prstGeom prst="roundRect">
            <a:avLst>
              <a:gd name="adj" fmla="val 11722"/>
            </a:avLst>
          </a:prstGeom>
          <a:solidFill>
            <a:schemeClr val="accent4">
              <a:lumMod val="20000"/>
              <a:lumOff val="80000"/>
            </a:schemeClr>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他</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職種へのタスク・シフティングや</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ＩＣＴ</a:t>
            </a:r>
            <a:endParaRPr kumimoji="1" lang="en-US" altLang="ja-JP"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等</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の技術の活用により、チーム医療を</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推進</a:t>
            </a:r>
            <a:endParaRPr kumimoji="1" lang="en-US" altLang="ja-JP"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5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a:t>
            </a:r>
            <a:r>
              <a:rPr kumimoji="1" lang="ja-JP" altLang="en-US"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の効率性を向上</a:t>
            </a:r>
            <a:endParaRPr kumimoji="1" lang="en-US" altLang="ja-JP" sz="15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9" name="右矢印 48"/>
          <p:cNvSpPr/>
          <p:nvPr/>
        </p:nvSpPr>
        <p:spPr>
          <a:xfrm>
            <a:off x="5758619" y="3302055"/>
            <a:ext cx="239997" cy="209685"/>
          </a:xfrm>
          <a:prstGeom prst="rightArrow">
            <a:avLst/>
          </a:prstGeom>
          <a:solidFill>
            <a:schemeClr val="accent4"/>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角丸四角形 49"/>
          <p:cNvSpPr/>
          <p:nvPr/>
        </p:nvSpPr>
        <p:spPr>
          <a:xfrm>
            <a:off x="6059483" y="3008055"/>
            <a:ext cx="3772302" cy="789385"/>
          </a:xfrm>
          <a:prstGeom prst="roundRect">
            <a:avLst/>
          </a:prstGeom>
          <a:solidFill>
            <a:schemeClr val="accent4"/>
          </a:solidFill>
          <a:ln w="19050">
            <a:solidFill>
              <a:schemeClr val="accent2"/>
            </a:solidFill>
          </a:ln>
        </p:spPr>
        <p:txBody>
          <a:bodyPr wrap="square" lIns="72000" r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多様な医療専門職の専門性を活かしたきめ</a:t>
            </a:r>
            <a:endParaRPr kumimoji="1" lang="en-US" altLang="ja-JP"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細やかなケア、新技術を活かした効率的で</a:t>
            </a:r>
            <a:endParaRPr kumimoji="1" lang="en-US" altLang="ja-JP"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質の高いサービスを受けられることを目指す</a:t>
            </a:r>
            <a:endParaRPr kumimoji="1" lang="ja-JP" altLang="en-US" sz="15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1" name="角丸四角形 50"/>
          <p:cNvSpPr/>
          <p:nvPr/>
        </p:nvSpPr>
        <p:spPr>
          <a:xfrm>
            <a:off x="56457" y="3529886"/>
            <a:ext cx="5042082" cy="731886"/>
          </a:xfrm>
          <a:prstGeom prst="roundRect">
            <a:avLst>
              <a:gd name="adj" fmla="val 18159"/>
            </a:avLst>
          </a:prstGeom>
          <a:solidFill>
            <a:schemeClr val="bg1">
              <a:lumMod val="85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医療アクセスが良く便利だが、非効率な場合も</a:t>
            </a:r>
            <a:endPar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3" name="テキスト ボックス 52"/>
          <p:cNvSpPr txBox="1"/>
          <p:nvPr/>
        </p:nvSpPr>
        <p:spPr bwMode="white">
          <a:xfrm>
            <a:off x="216775" y="942658"/>
            <a:ext cx="4692520" cy="126000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当直明け連続勤務</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ヒヤリハット体験の割合</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54" name="図 53"/>
          <p:cNvPicPr>
            <a:picLocks noChangeAspect="1"/>
          </p:cNvPicPr>
          <p:nvPr/>
        </p:nvPicPr>
        <p:blipFill rotWithShape="1">
          <a:blip r:embed="rId2"/>
          <a:srcRect l="15894" t="8094" r="11915" b="6641"/>
          <a:stretch/>
        </p:blipFill>
        <p:spPr>
          <a:xfrm>
            <a:off x="1032555" y="1141032"/>
            <a:ext cx="1239252" cy="1022684"/>
          </a:xfrm>
          <a:prstGeom prst="rect">
            <a:avLst/>
          </a:prstGeom>
        </p:spPr>
      </p:pic>
      <p:sp>
        <p:nvSpPr>
          <p:cNvPr id="55" name="テキスト ボックス 54"/>
          <p:cNvSpPr txBox="1"/>
          <p:nvPr/>
        </p:nvSpPr>
        <p:spPr>
          <a:xfrm>
            <a:off x="414340" y="1900597"/>
            <a:ext cx="1460656"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32</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時間～</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36</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時間未満</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6" name="テキスト ボックス 55"/>
          <p:cNvSpPr txBox="1"/>
          <p:nvPr/>
        </p:nvSpPr>
        <p:spPr>
          <a:xfrm>
            <a:off x="601351" y="1138430"/>
            <a:ext cx="893193"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36</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時間以上</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7" name="テキスト ボックス 56"/>
          <p:cNvSpPr txBox="1"/>
          <p:nvPr/>
        </p:nvSpPr>
        <p:spPr>
          <a:xfrm>
            <a:off x="2019377" y="1938756"/>
            <a:ext cx="838691"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a:t>
            </a:r>
          </a:p>
        </p:txBody>
      </p:sp>
      <p:pic>
        <p:nvPicPr>
          <p:cNvPr id="16" name="図 15"/>
          <p:cNvPicPr>
            <a:picLocks noChangeAspect="1"/>
          </p:cNvPicPr>
          <p:nvPr/>
        </p:nvPicPr>
        <p:blipFill>
          <a:blip r:embed="rId3"/>
          <a:stretch>
            <a:fillRect/>
          </a:stretch>
        </p:blipFill>
        <p:spPr>
          <a:xfrm>
            <a:off x="3011956" y="1141032"/>
            <a:ext cx="1172312" cy="1057195"/>
          </a:xfrm>
          <a:prstGeom prst="rect">
            <a:avLst/>
          </a:prstGeom>
        </p:spPr>
      </p:pic>
      <p:sp>
        <p:nvSpPr>
          <p:cNvPr id="58" name="テキスト ボックス 57"/>
          <p:cNvSpPr txBox="1"/>
          <p:nvPr/>
        </p:nvSpPr>
        <p:spPr>
          <a:xfrm>
            <a:off x="3875471" y="1938756"/>
            <a:ext cx="838691"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p>
        </p:txBody>
      </p:sp>
      <p:graphicFrame>
        <p:nvGraphicFramePr>
          <p:cNvPr id="67" name="表 66"/>
          <p:cNvGraphicFramePr>
            <a:graphicFrameLocks noGrp="1"/>
          </p:cNvGraphicFramePr>
          <p:nvPr>
            <p:extLst/>
          </p:nvPr>
        </p:nvGraphicFramePr>
        <p:xfrm>
          <a:off x="288057" y="5230161"/>
          <a:ext cx="2618576" cy="1086440"/>
        </p:xfrm>
        <a:graphic>
          <a:graphicData uri="http://schemas.openxmlformats.org/drawingml/2006/table">
            <a:tbl>
              <a:tblPr firstRow="1" bandRow="1"/>
              <a:tblGrid>
                <a:gridCol w="2114576">
                  <a:extLst>
                    <a:ext uri="{9D8B030D-6E8A-4147-A177-3AD203B41FA5}">
                      <a16:colId xmlns:a16="http://schemas.microsoft.com/office/drawing/2014/main" val="3836817352"/>
                    </a:ext>
                  </a:extLst>
                </a:gridCol>
                <a:gridCol w="504000">
                  <a:extLst>
                    <a:ext uri="{9D8B030D-6E8A-4147-A177-3AD203B41FA5}">
                      <a16:colId xmlns:a16="http://schemas.microsoft.com/office/drawing/2014/main" val="1304354609"/>
                    </a:ext>
                  </a:extLst>
                </a:gridCol>
              </a:tblGrid>
              <a:tr h="160871">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nSpc>
                          <a:spcPts val="1000"/>
                        </a:lnSpc>
                      </a:pPr>
                      <a:endParaRPr kumimoji="1" lang="ja-JP" altLang="en-US" sz="8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lumMod val="50000"/>
                      </a:sysClr>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lnSpc>
                          <a:spcPts val="1000"/>
                        </a:lnSpc>
                      </a:pPr>
                      <a:r>
                        <a:rPr kumimoji="1" lang="ja-JP" altLang="en-US" sz="800" dirty="0" smtClean="0"/>
                        <a:t>割合</a:t>
                      </a:r>
                      <a:endParaRPr kumimoji="1" lang="ja-JP" altLang="en-US" sz="800"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extLst>
                  <a:ext uri="{0D108BD9-81ED-4DB2-BD59-A6C34878D82A}">
                    <a16:rowId xmlns:a16="http://schemas.microsoft.com/office/drawing/2014/main" val="1863188624"/>
                  </a:ext>
                </a:extLst>
              </a:tr>
              <a:tr h="1464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800"/>
                        </a:lnSpc>
                      </a:pPr>
                      <a:r>
                        <a:rPr kumimoji="1" lang="en-US" altLang="ja-JP" sz="800" dirty="0" smtClean="0"/>
                        <a:t>119</a:t>
                      </a:r>
                      <a:r>
                        <a:rPr kumimoji="1" lang="ja-JP" altLang="en-US" sz="800" dirty="0" smtClean="0"/>
                        <a:t>番へ転送</a:t>
                      </a:r>
                      <a:endParaRPr kumimoji="1" lang="ja-JP" altLang="en-US" sz="800" dirty="0"/>
                    </a:p>
                  </a:txBody>
                  <a:tcPr marT="36000" marB="3600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ts val="800"/>
                        </a:lnSpc>
                      </a:pPr>
                      <a:r>
                        <a:rPr kumimoji="1" lang="en-US" altLang="ja-JP" sz="800" dirty="0" smtClean="0"/>
                        <a:t>13.2%</a:t>
                      </a:r>
                      <a:endParaRPr kumimoji="1" lang="ja-JP" altLang="en-US" sz="800" dirty="0"/>
                    </a:p>
                  </a:txBody>
                  <a:tcPr marT="36000" marB="3600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3885974735"/>
                  </a:ext>
                </a:extLst>
              </a:tr>
              <a:tr h="146495">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800"/>
                        </a:lnSpc>
                      </a:pPr>
                      <a:r>
                        <a:rPr kumimoji="1" lang="ja-JP" altLang="en-US" sz="800" dirty="0" smtClean="0"/>
                        <a:t>救急車以外の手段での速やかな受診を勧奨</a:t>
                      </a:r>
                      <a:endParaRPr kumimoji="1" lang="ja-JP" altLang="en-US" sz="800" dirty="0"/>
                    </a:p>
                  </a:txBody>
                  <a:tcPr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ts val="800"/>
                        </a:lnSpc>
                      </a:pPr>
                      <a:r>
                        <a:rPr kumimoji="1" lang="en-US" altLang="ja-JP" sz="800" dirty="0" smtClean="0"/>
                        <a:t>28.6%</a:t>
                      </a:r>
                      <a:endParaRPr kumimoji="1" lang="ja-JP" altLang="en-US" sz="800" dirty="0"/>
                    </a:p>
                  </a:txBody>
                  <a:tcPr marT="36000" marB="360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472058609"/>
                  </a:ext>
                </a:extLst>
              </a:tr>
              <a:tr h="15149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800"/>
                        </a:lnSpc>
                      </a:pPr>
                      <a:r>
                        <a:rPr kumimoji="1" lang="ja-JP" altLang="en-US" sz="1000" b="1" dirty="0" smtClean="0"/>
                        <a:t>６時間以内の受診</a:t>
                      </a:r>
                      <a:endParaRPr kumimoji="1" lang="ja-JP" altLang="en-US" sz="1000" b="1" dirty="0"/>
                    </a:p>
                  </a:txBody>
                  <a:tcPr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ts val="800"/>
                        </a:lnSpc>
                      </a:pPr>
                      <a:r>
                        <a:rPr kumimoji="1" lang="en-US" altLang="ja-JP" sz="1000" b="1" dirty="0" smtClean="0"/>
                        <a:t>27.4%</a:t>
                      </a:r>
                      <a:endParaRPr kumimoji="1" lang="ja-JP" altLang="en-US" sz="1000" b="1" dirty="0"/>
                    </a:p>
                  </a:txBody>
                  <a:tcPr marT="36000" marB="360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3082984230"/>
                  </a:ext>
                </a:extLst>
              </a:tr>
              <a:tr h="15149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800"/>
                        </a:lnSpc>
                      </a:pPr>
                      <a:r>
                        <a:rPr kumimoji="1" lang="ja-JP" altLang="en-US" sz="1000" b="1" dirty="0" smtClean="0"/>
                        <a:t>翌日日勤帯に受診を勧奨</a:t>
                      </a:r>
                      <a:endParaRPr kumimoji="1" lang="ja-JP" altLang="en-US" sz="1000" b="1" dirty="0"/>
                    </a:p>
                  </a:txBody>
                  <a:tcPr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ts val="800"/>
                        </a:lnSpc>
                      </a:pPr>
                      <a:r>
                        <a:rPr kumimoji="1" lang="en-US" altLang="ja-JP" sz="1000" b="1" dirty="0" smtClean="0"/>
                        <a:t>16.6%</a:t>
                      </a:r>
                      <a:endParaRPr kumimoji="1" lang="ja-JP" altLang="en-US" sz="1000" b="1" dirty="0"/>
                    </a:p>
                  </a:txBody>
                  <a:tcPr marT="36000" marB="360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3990565896"/>
                  </a:ext>
                </a:extLst>
              </a:tr>
              <a:tr h="151490">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nSpc>
                          <a:spcPts val="800"/>
                        </a:lnSpc>
                      </a:pPr>
                      <a:r>
                        <a:rPr kumimoji="1" lang="ja-JP" altLang="en-US" sz="1000" b="1" dirty="0" smtClean="0"/>
                        <a:t>経過観察</a:t>
                      </a:r>
                      <a:endParaRPr kumimoji="1" lang="ja-JP" altLang="en-US" sz="1000" b="1" dirty="0"/>
                    </a:p>
                  </a:txBody>
                  <a:tcPr marT="36000" marB="3600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lnSpc>
                          <a:spcPts val="800"/>
                        </a:lnSpc>
                      </a:pPr>
                      <a:r>
                        <a:rPr kumimoji="1" lang="en-US" altLang="ja-JP" sz="1000" b="1" dirty="0" smtClean="0"/>
                        <a:t>6.2%</a:t>
                      </a:r>
                      <a:endParaRPr kumimoji="1" lang="ja-JP" altLang="en-US" sz="1000" b="1" dirty="0"/>
                    </a:p>
                  </a:txBody>
                  <a:tcPr marT="36000" marB="3600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79646">
                        <a:lumMod val="20000"/>
                        <a:lumOff val="80000"/>
                      </a:srgbClr>
                    </a:solidFill>
                  </a:tcPr>
                </a:tc>
                <a:extLst>
                  <a:ext uri="{0D108BD9-81ED-4DB2-BD59-A6C34878D82A}">
                    <a16:rowId xmlns:a16="http://schemas.microsoft.com/office/drawing/2014/main" val="2045330060"/>
                  </a:ext>
                </a:extLst>
              </a:tr>
            </a:tbl>
          </a:graphicData>
        </a:graphic>
      </p:graphicFrame>
      <p:sp>
        <p:nvSpPr>
          <p:cNvPr id="68" name="テキスト ボックス 67"/>
          <p:cNvSpPr txBox="1"/>
          <p:nvPr/>
        </p:nvSpPr>
        <p:spPr>
          <a:xfrm>
            <a:off x="1680749" y="6205838"/>
            <a:ext cx="838691" cy="230832"/>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a:t>
            </a:r>
          </a:p>
        </p:txBody>
      </p:sp>
      <p:sp>
        <p:nvSpPr>
          <p:cNvPr id="70" name="テキスト ボックス 69"/>
          <p:cNvSpPr txBox="1"/>
          <p:nvPr/>
        </p:nvSpPr>
        <p:spPr bwMode="white">
          <a:xfrm>
            <a:off x="216775" y="2634990"/>
            <a:ext cx="4669884" cy="769441"/>
          </a:xfrm>
          <a:prstGeom prst="rect">
            <a:avLst/>
          </a:prstGeom>
          <a:solidFill>
            <a:schemeClr val="bg1"/>
          </a:solid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現在医師が行っている業務の中には、医師以外の</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職種へのタスク</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シフティングやＩＣＴ等の技術活用が可能</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なものも</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存在</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400" b="0" i="0" u="none" strike="noStrike" kern="1200" cap="none" spc="-4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4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（例）・</a:t>
            </a:r>
            <a:r>
              <a:rPr kumimoji="1" lang="ja-JP" altLang="en-US" sz="900" b="0" i="0" u="none" strike="noStrike" kern="1200" cap="none" spc="-4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医療従事者一般が行える業務（電子カルテ入力等）：医師の業務時間の約</a:t>
            </a:r>
            <a:r>
              <a:rPr kumimoji="1" lang="ja-JP" altLang="en-US" sz="900" b="0" i="0" u="none" strike="noStrike" kern="1200" cap="none" spc="-4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７％</a:t>
            </a:r>
            <a:endParaRPr kumimoji="1" lang="en-US" altLang="ja-JP" sz="900" b="0" i="0" u="none" strike="noStrike" kern="1200" cap="none" spc="-4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4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・特定</a:t>
            </a:r>
            <a:r>
              <a:rPr kumimoji="1" lang="ja-JP" altLang="en-US" sz="900" b="0" i="0" u="none" strike="noStrike" kern="1200" cap="none" spc="-40" normalizeH="0" baseline="0" noProof="0" dirty="0">
                <a:ln>
                  <a:noFill/>
                </a:ln>
                <a:solidFill>
                  <a:prstClr val="black"/>
                </a:solidFill>
                <a:effectLst/>
                <a:uLnTx/>
                <a:uFillTx/>
                <a:latin typeface="Calibri" panose="020F0502020204030204"/>
                <a:ea typeface="游ゴシック" panose="020B0400000000000000" pitchFamily="50" charset="-128"/>
                <a:cs typeface="+mn-cs"/>
              </a:rPr>
              <a:t>行為研修修了看護師</a:t>
            </a:r>
            <a:r>
              <a:rPr kumimoji="1" lang="ja-JP" altLang="en-US" sz="900" b="0" i="0" u="none" strike="noStrike" kern="1200" cap="none" spc="-4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が行える業務：約３％程度（外科</a:t>
            </a:r>
            <a:r>
              <a:rPr kumimoji="1" lang="ja-JP" altLang="en-US" sz="900" b="0" i="0" u="none" strike="noStrike" kern="1200" cap="none" spc="-40" normalizeH="0" baseline="0" noProof="0" dirty="0">
                <a:ln>
                  <a:noFill/>
                </a:ln>
                <a:solidFill>
                  <a:prstClr val="black"/>
                </a:solidFill>
                <a:effectLst/>
                <a:uLnTx/>
                <a:uFillTx/>
                <a:latin typeface="Calibri" panose="020F0502020204030204"/>
                <a:ea typeface="游ゴシック" panose="020B0400000000000000" pitchFamily="50" charset="-128"/>
                <a:cs typeface="+mn-cs"/>
              </a:rPr>
              <a:t>系</a:t>
            </a:r>
            <a:r>
              <a:rPr kumimoji="1" lang="ja-JP" altLang="en-US" sz="900" b="0" i="0" u="none" strike="noStrike" kern="1200" cap="none" spc="-4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医師では約７％）</a:t>
            </a:r>
            <a:endParaRPr kumimoji="1" lang="en-US" altLang="ja-JP" sz="900" b="0" i="0" u="none" strike="noStrike" kern="1200" cap="none" spc="-4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2" name="テキスト ボックス 71"/>
          <p:cNvSpPr txBox="1"/>
          <p:nvPr/>
        </p:nvSpPr>
        <p:spPr>
          <a:xfrm>
            <a:off x="4385256" y="3163664"/>
            <a:ext cx="838691"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5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900" b="0" i="0" u="none" strike="noStrike" kern="1200" cap="none" spc="-5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5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a:t>
            </a:r>
            <a:endPar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4" name="テキスト ボックス 73"/>
          <p:cNvSpPr txBox="1"/>
          <p:nvPr/>
        </p:nvSpPr>
        <p:spPr bwMode="white">
          <a:xfrm>
            <a:off x="216775" y="5196801"/>
            <a:ext cx="2215944" cy="261610"/>
          </a:xfrm>
          <a:prstGeom prst="rect">
            <a:avLst/>
          </a:prstGeom>
          <a:solidFill>
            <a:schemeClr val="bg1"/>
          </a:solid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ある救急相談センターの例</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6" name="テキスト ボックス 75"/>
          <p:cNvSpPr txBox="1"/>
          <p:nvPr/>
        </p:nvSpPr>
        <p:spPr bwMode="white">
          <a:xfrm>
            <a:off x="216775" y="3817918"/>
            <a:ext cx="4669883" cy="396000"/>
          </a:xfrm>
          <a:prstGeom prst="rect">
            <a:avLst/>
          </a:prstGeom>
          <a:solidFill>
            <a:schemeClr val="bg1"/>
          </a:solid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地域</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の医療機関間の役割分担が進んでおらず、非効率な時間外救急</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の</a:t>
            </a:r>
            <a:r>
              <a:rPr kumimoji="1" lang="en-US"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受入</a:t>
            </a: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体制などが、医師の長時間労働の一因となっている</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8" name="図 7"/>
          <p:cNvPicPr>
            <a:picLocks noChangeAspect="1"/>
          </p:cNvPicPr>
          <p:nvPr/>
        </p:nvPicPr>
        <p:blipFill>
          <a:blip r:embed="rId4"/>
          <a:stretch>
            <a:fillRect/>
          </a:stretch>
        </p:blipFill>
        <p:spPr>
          <a:xfrm>
            <a:off x="3084081" y="5233761"/>
            <a:ext cx="882636" cy="842827"/>
          </a:xfrm>
          <a:prstGeom prst="rect">
            <a:avLst/>
          </a:prstGeom>
        </p:spPr>
      </p:pic>
      <p:pic>
        <p:nvPicPr>
          <p:cNvPr id="9" name="図 8"/>
          <p:cNvPicPr>
            <a:picLocks noChangeAspect="1"/>
          </p:cNvPicPr>
          <p:nvPr/>
        </p:nvPicPr>
        <p:blipFill>
          <a:blip r:embed="rId5"/>
          <a:stretch>
            <a:fillRect/>
          </a:stretch>
        </p:blipFill>
        <p:spPr>
          <a:xfrm>
            <a:off x="3958691" y="5233761"/>
            <a:ext cx="951543" cy="890905"/>
          </a:xfrm>
          <a:prstGeom prst="rect">
            <a:avLst/>
          </a:prstGeom>
        </p:spPr>
      </p:pic>
      <p:sp>
        <p:nvSpPr>
          <p:cNvPr id="75" name="正方形/長方形 74"/>
          <p:cNvSpPr/>
          <p:nvPr/>
        </p:nvSpPr>
        <p:spPr>
          <a:xfrm>
            <a:off x="3063249" y="5192742"/>
            <a:ext cx="104177" cy="8130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0" name="正方形/長方形 79"/>
          <p:cNvSpPr/>
          <p:nvPr/>
        </p:nvSpPr>
        <p:spPr>
          <a:xfrm>
            <a:off x="3925297" y="5192742"/>
            <a:ext cx="104177" cy="8130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1" name="正方形/長方形 80"/>
          <p:cNvSpPr/>
          <p:nvPr/>
        </p:nvSpPr>
        <p:spPr>
          <a:xfrm>
            <a:off x="3134260" y="5982502"/>
            <a:ext cx="823783" cy="17322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2" name="正方形/長方形 81"/>
          <p:cNvSpPr/>
          <p:nvPr/>
        </p:nvSpPr>
        <p:spPr>
          <a:xfrm>
            <a:off x="4024804" y="5982502"/>
            <a:ext cx="860165" cy="17322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正方形/長方形 1"/>
          <p:cNvSpPr/>
          <p:nvPr/>
        </p:nvSpPr>
        <p:spPr>
          <a:xfrm>
            <a:off x="111002" y="4388420"/>
            <a:ext cx="2759793" cy="73866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患者・家族は受診の要否の判断が難しく</a:t>
            </a: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、不安が夜間休日を含めた不急</a:t>
            </a:r>
            <a:r>
              <a:rPr kumimoji="1" lang="ja-JP" altLang="en-US" sz="1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の受診につながる</a:t>
            </a:r>
          </a:p>
        </p:txBody>
      </p:sp>
      <p:sp>
        <p:nvSpPr>
          <p:cNvPr id="52" name="正方形/長方形 51"/>
          <p:cNvSpPr/>
          <p:nvPr/>
        </p:nvSpPr>
        <p:spPr>
          <a:xfrm>
            <a:off x="2977278" y="4493352"/>
            <a:ext cx="220936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病院の待ち時間が長く、診療時間が短い</a:t>
            </a:r>
            <a:endParaRPr kumimoji="1" lang="en-US" altLang="ja-JP" sz="1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6" name="直線コネクタ 5"/>
          <p:cNvCxnSpPr/>
          <p:nvPr/>
        </p:nvCxnSpPr>
        <p:spPr>
          <a:xfrm flipH="1">
            <a:off x="2870795" y="4447364"/>
            <a:ext cx="183053" cy="6207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999377" y="5233450"/>
            <a:ext cx="26161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0</a:t>
            </a:r>
          </a:p>
        </p:txBody>
      </p:sp>
      <p:sp>
        <p:nvSpPr>
          <p:cNvPr id="61" name="テキスト ボックス 60"/>
          <p:cNvSpPr txBox="1"/>
          <p:nvPr/>
        </p:nvSpPr>
        <p:spPr>
          <a:xfrm>
            <a:off x="3097799" y="5916390"/>
            <a:ext cx="935192"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1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H8 H11 H14 H17 H20 H23 H26</a:t>
            </a:r>
          </a:p>
        </p:txBody>
      </p:sp>
      <p:sp>
        <p:nvSpPr>
          <p:cNvPr id="65" name="テキスト ボックス 64"/>
          <p:cNvSpPr txBox="1"/>
          <p:nvPr/>
        </p:nvSpPr>
        <p:spPr>
          <a:xfrm>
            <a:off x="3005955" y="5169292"/>
            <a:ext cx="253596" cy="153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66" name="テキスト ボックス 65"/>
          <p:cNvSpPr txBox="1"/>
          <p:nvPr/>
        </p:nvSpPr>
        <p:spPr>
          <a:xfrm>
            <a:off x="3872880" y="5233450"/>
            <a:ext cx="26161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60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40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0</a:t>
            </a:r>
          </a:p>
        </p:txBody>
      </p:sp>
      <p:sp>
        <p:nvSpPr>
          <p:cNvPr id="69" name="テキスト ボックス 68"/>
          <p:cNvSpPr txBox="1"/>
          <p:nvPr/>
        </p:nvSpPr>
        <p:spPr>
          <a:xfrm>
            <a:off x="3958146" y="5916390"/>
            <a:ext cx="1035220" cy="1692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1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H8 H11 H14 H17 H20 H23 H26</a:t>
            </a:r>
          </a:p>
        </p:txBody>
      </p:sp>
      <p:sp>
        <p:nvSpPr>
          <p:cNvPr id="71" name="テキスト ボックス 70"/>
          <p:cNvSpPr txBox="1"/>
          <p:nvPr/>
        </p:nvSpPr>
        <p:spPr>
          <a:xfrm>
            <a:off x="3879458" y="5169292"/>
            <a:ext cx="253596" cy="1538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83" name="正方形/長方形 82"/>
          <p:cNvSpPr/>
          <p:nvPr/>
        </p:nvSpPr>
        <p:spPr>
          <a:xfrm>
            <a:off x="3184868" y="5219101"/>
            <a:ext cx="773175" cy="8081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4" name="正方形/長方形 83"/>
          <p:cNvSpPr/>
          <p:nvPr/>
        </p:nvSpPr>
        <p:spPr>
          <a:xfrm>
            <a:off x="4082622" y="5219101"/>
            <a:ext cx="802347" cy="8081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3" name="テキスト ボックス 62"/>
          <p:cNvSpPr txBox="1"/>
          <p:nvPr/>
        </p:nvSpPr>
        <p:spPr>
          <a:xfrm>
            <a:off x="3206169" y="5157192"/>
            <a:ext cx="71429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1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病院の待ち時間</a:t>
            </a:r>
            <a:endParaRPr kumimoji="1" lang="en-US" altLang="ja-JP" sz="600" b="1" i="0" u="none" strike="noStrike" kern="1200" cap="none" spc="-1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4" name="テキスト ボックス 63"/>
          <p:cNvSpPr txBox="1"/>
          <p:nvPr/>
        </p:nvSpPr>
        <p:spPr>
          <a:xfrm>
            <a:off x="4089791" y="5157192"/>
            <a:ext cx="71429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1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病院の診療時間</a:t>
            </a:r>
            <a:endParaRPr kumimoji="1" lang="en-US" altLang="ja-JP" sz="600" b="1" i="0" u="none" strike="noStrike" kern="1200" cap="none" spc="-1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5" name="正方形/長方形 84"/>
          <p:cNvSpPr/>
          <p:nvPr/>
        </p:nvSpPr>
        <p:spPr>
          <a:xfrm>
            <a:off x="3277858" y="6027594"/>
            <a:ext cx="646331" cy="297517"/>
          </a:xfrm>
          <a:prstGeom prst="rect">
            <a:avLst/>
          </a:prstGeom>
        </p:spPr>
        <p:txBody>
          <a:bodyPr wrap="none">
            <a:spAutoFit/>
          </a:bodyPr>
          <a:lstStyle/>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分未満</a:t>
            </a: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分～１時間未満</a:t>
            </a: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１時間～３時間未満</a:t>
            </a: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３時間以上</a:t>
            </a:r>
            <a:endParaRPr kumimoji="1" lang="ja-JP" altLang="en-US" sz="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6" name="正方形/長方形 85"/>
          <p:cNvSpPr/>
          <p:nvPr/>
        </p:nvSpPr>
        <p:spPr>
          <a:xfrm>
            <a:off x="4078099" y="6027594"/>
            <a:ext cx="543739" cy="348813"/>
          </a:xfrm>
          <a:prstGeom prst="rect">
            <a:avLst/>
          </a:prstGeom>
        </p:spPr>
        <p:txBody>
          <a:bodyPr wrap="none">
            <a:spAutoFit/>
          </a:bodyPr>
          <a:lstStyle/>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３分未満</a:t>
            </a: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３分～</a:t>
            </a: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分未満</a:t>
            </a: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a:t>
            </a: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a:t>
            </a: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分未満</a:t>
            </a: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a:t>
            </a: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a:t>
            </a: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分未満</a:t>
            </a:r>
            <a:endPar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ts val="400"/>
              </a:lnSpc>
              <a:spcBef>
                <a:spcPts val="0"/>
              </a:spcBef>
              <a:spcAft>
                <a:spcPts val="0"/>
              </a:spcAft>
              <a:buClrTx/>
              <a:buSzTx/>
              <a:buFontTx/>
              <a:buNone/>
              <a:tabLst/>
              <a:defRPr/>
            </a:pPr>
            <a:r>
              <a:rPr kumimoji="1" lang="en-US" altLang="ja-JP"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分以上</a:t>
            </a:r>
            <a:endParaRPr kumimoji="1" lang="ja-JP" altLang="en-US" sz="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7" name="直線コネクタ 16"/>
          <p:cNvCxnSpPr/>
          <p:nvPr/>
        </p:nvCxnSpPr>
        <p:spPr>
          <a:xfrm flipV="1">
            <a:off x="3254036" y="6097279"/>
            <a:ext cx="8979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3254036" y="6144390"/>
            <a:ext cx="89797" cy="1"/>
          </a:xfrm>
          <a:prstGeom prst="line">
            <a:avLst/>
          </a:prstGeom>
          <a:ln>
            <a:solidFill>
              <a:srgbClr val="CB5552"/>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flipV="1">
            <a:off x="3254036" y="6191501"/>
            <a:ext cx="89797" cy="1"/>
          </a:xfrm>
          <a:prstGeom prst="line">
            <a:avLst/>
          </a:prstGeom>
          <a:ln>
            <a:solidFill>
              <a:srgbClr val="ADC779"/>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V="1">
            <a:off x="3254036" y="6238612"/>
            <a:ext cx="89797" cy="1"/>
          </a:xfrm>
          <a:prstGeom prst="line">
            <a:avLst/>
          </a:prstGeom>
          <a:ln>
            <a:solidFill>
              <a:srgbClr val="886BAD"/>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V="1">
            <a:off x="4049496" y="6097279"/>
            <a:ext cx="8979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4049496" y="6144390"/>
            <a:ext cx="89797" cy="1"/>
          </a:xfrm>
          <a:prstGeom prst="line">
            <a:avLst/>
          </a:prstGeom>
          <a:ln>
            <a:solidFill>
              <a:srgbClr val="CB5552"/>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4049496" y="6191501"/>
            <a:ext cx="89797" cy="1"/>
          </a:xfrm>
          <a:prstGeom prst="line">
            <a:avLst/>
          </a:prstGeom>
          <a:ln>
            <a:solidFill>
              <a:srgbClr val="ADC779"/>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V="1">
            <a:off x="4049496" y="6238612"/>
            <a:ext cx="89797" cy="1"/>
          </a:xfrm>
          <a:prstGeom prst="line">
            <a:avLst/>
          </a:prstGeom>
          <a:ln>
            <a:solidFill>
              <a:srgbClr val="886BAD"/>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V="1">
            <a:off x="4049496" y="6285970"/>
            <a:ext cx="89797" cy="1"/>
          </a:xfrm>
          <a:prstGeom prst="line">
            <a:avLst/>
          </a:prstGeom>
          <a:ln>
            <a:solidFill>
              <a:srgbClr val="4FB6D2"/>
            </a:solidFill>
          </a:ln>
        </p:spPr>
        <p:style>
          <a:lnRef idx="1">
            <a:schemeClr val="accent1"/>
          </a:lnRef>
          <a:fillRef idx="0">
            <a:schemeClr val="accent1"/>
          </a:fillRef>
          <a:effectRef idx="0">
            <a:schemeClr val="accent1"/>
          </a:effectRef>
          <a:fontRef idx="minor">
            <a:schemeClr val="tx1"/>
          </a:fontRef>
        </p:style>
      </p:cxnSp>
      <p:sp>
        <p:nvSpPr>
          <p:cNvPr id="96" name="正方形/長方形 95"/>
          <p:cNvSpPr/>
          <p:nvPr/>
        </p:nvSpPr>
        <p:spPr>
          <a:xfrm>
            <a:off x="4216684" y="5493639"/>
            <a:ext cx="374798" cy="118702"/>
          </a:xfrm>
          <a:prstGeom prst="rect">
            <a:avLst/>
          </a:prstGeom>
        </p:spPr>
        <p:txBody>
          <a:bodyPr wrap="none" anchor="ctr">
            <a:spAutoFit/>
          </a:bodyPr>
          <a:lstStyle/>
          <a:p>
            <a:pPr marL="0" marR="0" lvl="0" indent="0" algn="ctr" defTabSz="914400" rtl="0" eaLnBrk="1" fontAlgn="auto" latinLnBrk="0" hangingPunct="1">
              <a:lnSpc>
                <a:spcPts val="4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10</a:t>
            </a:r>
            <a:r>
              <a:rPr kumimoji="1" lang="ja-JP" altLang="en-US"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a:t>
            </a:r>
            <a:endParaRPr kumimoji="1" lang="en-US" altLang="ja-JP"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8" name="正方形/長方形 97"/>
          <p:cNvSpPr/>
          <p:nvPr/>
        </p:nvSpPr>
        <p:spPr>
          <a:xfrm>
            <a:off x="3239603" y="5561383"/>
            <a:ext cx="646331" cy="152029"/>
          </a:xfrm>
          <a:prstGeom prst="rect">
            <a:avLst/>
          </a:prstGeom>
        </p:spPr>
        <p:txBody>
          <a:bodyPr wrap="none" anchor="ctr">
            <a:spAutoFit/>
          </a:bodyPr>
          <a:lstStyle/>
          <a:p>
            <a:pPr marL="0" marR="0" lvl="0" indent="0" algn="ctr" defTabSz="914400" rtl="0" eaLnBrk="1" fontAlgn="auto" latinLnBrk="0" hangingPunct="1">
              <a:lnSpc>
                <a:spcPts val="400"/>
              </a:lnSpc>
              <a:spcBef>
                <a:spcPts val="0"/>
              </a:spcBef>
              <a:spcAft>
                <a:spcPts val="0"/>
              </a:spcAft>
              <a:buClrTx/>
              <a:buSzTx/>
              <a:buFontTx/>
              <a:buNone/>
              <a:tabLst/>
              <a:defRPr/>
            </a:pPr>
            <a:r>
              <a:rPr kumimoji="1" lang="en-US" altLang="ja-JP" sz="6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30</a:t>
            </a:r>
            <a:r>
              <a:rPr kumimoji="1" lang="ja-JP" altLang="en-US" sz="6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分～１時間</a:t>
            </a:r>
            <a:endParaRPr kumimoji="1" lang="en-US" altLang="ja-JP" sz="6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9" name="正方形/長方形 98"/>
          <p:cNvSpPr/>
          <p:nvPr/>
        </p:nvSpPr>
        <p:spPr>
          <a:xfrm>
            <a:off x="3320441" y="5785671"/>
            <a:ext cx="569387" cy="143629"/>
          </a:xfrm>
          <a:prstGeom prst="rect">
            <a:avLst/>
          </a:prstGeom>
        </p:spPr>
        <p:txBody>
          <a:bodyPr wrap="none" anchor="ctr">
            <a:spAutoFit/>
          </a:bodyPr>
          <a:lstStyle/>
          <a:p>
            <a:pPr marL="0" marR="0" lvl="0" indent="0" algn="ctr" defTabSz="914400" rtl="0" eaLnBrk="1" fontAlgn="auto" latinLnBrk="0" hangingPunct="1">
              <a:lnSpc>
                <a:spcPts val="4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１～３時間</a:t>
            </a:r>
            <a:endParaRPr kumimoji="1" lang="en-US" altLang="ja-JP" sz="6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0" name="正方形/長方形 99"/>
          <p:cNvSpPr/>
          <p:nvPr/>
        </p:nvSpPr>
        <p:spPr>
          <a:xfrm>
            <a:off x="4054155" y="5640373"/>
            <a:ext cx="409087" cy="143629"/>
          </a:xfrm>
          <a:prstGeom prst="rect">
            <a:avLst/>
          </a:prstGeom>
        </p:spPr>
        <p:txBody>
          <a:bodyPr wrap="none" anchor="ctr">
            <a:spAutoFit/>
          </a:bodyPr>
          <a:lstStyle/>
          <a:p>
            <a:pPr marL="0" marR="0" lvl="0" indent="0" algn="ctr" defTabSz="914400" rtl="0" eaLnBrk="1" fontAlgn="auto" latinLnBrk="0" hangingPunct="1">
              <a:lnSpc>
                <a:spcPts val="4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3</a:t>
            </a:r>
            <a:r>
              <a:rPr kumimoji="1" lang="ja-JP" altLang="en-US"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分</a:t>
            </a:r>
            <a:endParaRPr kumimoji="1" lang="en-US" altLang="ja-JP" sz="7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右矢印 19"/>
          <p:cNvSpPr/>
          <p:nvPr/>
        </p:nvSpPr>
        <p:spPr>
          <a:xfrm rot="3600000">
            <a:off x="3494864" y="5668808"/>
            <a:ext cx="68013" cy="45719"/>
          </a:xfrm>
          <a:prstGeom prst="rightArrow">
            <a:avLst>
              <a:gd name="adj1" fmla="val 32070"/>
              <a:gd name="adj2" fmla="val 817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2" name="右矢印 101"/>
          <p:cNvSpPr/>
          <p:nvPr/>
        </p:nvSpPr>
        <p:spPr>
          <a:xfrm rot="14400000">
            <a:off x="3364707" y="5764797"/>
            <a:ext cx="68013" cy="45719"/>
          </a:xfrm>
          <a:prstGeom prst="rightArrow">
            <a:avLst>
              <a:gd name="adj1" fmla="val 32070"/>
              <a:gd name="adj2" fmla="val 817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3" name="右矢印 102"/>
          <p:cNvSpPr/>
          <p:nvPr/>
        </p:nvSpPr>
        <p:spPr>
          <a:xfrm rot="3600000">
            <a:off x="4362739" y="5724360"/>
            <a:ext cx="68013" cy="45719"/>
          </a:xfrm>
          <a:prstGeom prst="rightArrow">
            <a:avLst>
              <a:gd name="adj1" fmla="val 32070"/>
              <a:gd name="adj2" fmla="val 817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 name="右矢印 103"/>
          <p:cNvSpPr/>
          <p:nvPr/>
        </p:nvSpPr>
        <p:spPr>
          <a:xfrm rot="14400000">
            <a:off x="4167675" y="5485223"/>
            <a:ext cx="68013" cy="45719"/>
          </a:xfrm>
          <a:prstGeom prst="rightArrow">
            <a:avLst>
              <a:gd name="adj1" fmla="val 32070"/>
              <a:gd name="adj2" fmla="val 8174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5" name="テキスト ボックス 104"/>
          <p:cNvSpPr txBox="1"/>
          <p:nvPr/>
        </p:nvSpPr>
        <p:spPr>
          <a:xfrm>
            <a:off x="4307880" y="6225105"/>
            <a:ext cx="838691" cy="230832"/>
          </a:xfrm>
          <a:prstGeom prst="rect">
            <a:avLst/>
          </a:prstGeom>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（出典</a:t>
            </a:r>
            <a:r>
              <a:rPr kumimoji="1" lang="en-US" altLang="ja-JP" sz="900" b="0" i="0" u="none" strike="noStrike" kern="1200" cap="none" spc="-5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5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５）</a:t>
            </a:r>
            <a:endParaRPr kumimoji="1" lang="ja-JP" altLang="en-US" sz="900" b="0" i="0" u="none" strike="noStrike" kern="1200" cap="none" spc="-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9" name="右矢印 78"/>
          <p:cNvSpPr/>
          <p:nvPr/>
        </p:nvSpPr>
        <p:spPr>
          <a:xfrm>
            <a:off x="4970213" y="5209187"/>
            <a:ext cx="788406" cy="776320"/>
          </a:xfrm>
          <a:prstGeom prst="rightArrow">
            <a:avLst>
              <a:gd name="adj1" fmla="val 50000"/>
              <a:gd name="adj2" fmla="val 34502"/>
            </a:avLst>
          </a:prstGeom>
          <a:solidFill>
            <a:srgbClr val="9BE5FF"/>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1" name="右矢印 100"/>
          <p:cNvSpPr/>
          <p:nvPr/>
        </p:nvSpPr>
        <p:spPr>
          <a:xfrm>
            <a:off x="4970213" y="3627328"/>
            <a:ext cx="788406" cy="776320"/>
          </a:xfrm>
          <a:prstGeom prst="rightArrow">
            <a:avLst>
              <a:gd name="adj1" fmla="val 50000"/>
              <a:gd name="adj2" fmla="val 34502"/>
            </a:avLst>
          </a:prstGeom>
          <a:solidFill>
            <a:srgbClr val="9BE5FF"/>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6" name="右矢印 105"/>
          <p:cNvSpPr/>
          <p:nvPr/>
        </p:nvSpPr>
        <p:spPr>
          <a:xfrm>
            <a:off x="4970213" y="2544008"/>
            <a:ext cx="788406" cy="776320"/>
          </a:xfrm>
          <a:prstGeom prst="rightArrow">
            <a:avLst>
              <a:gd name="adj1" fmla="val 50000"/>
              <a:gd name="adj2" fmla="val 34502"/>
            </a:avLst>
          </a:prstGeom>
          <a:solidFill>
            <a:srgbClr val="9BE5FF"/>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7" name="右矢印 106"/>
          <p:cNvSpPr/>
          <p:nvPr/>
        </p:nvSpPr>
        <p:spPr>
          <a:xfrm>
            <a:off x="4970213" y="988602"/>
            <a:ext cx="788406" cy="776320"/>
          </a:xfrm>
          <a:prstGeom prst="rightArrow">
            <a:avLst>
              <a:gd name="adj1" fmla="val 50000"/>
              <a:gd name="adj2" fmla="val 34502"/>
            </a:avLst>
          </a:prstGeom>
          <a:solidFill>
            <a:srgbClr val="9BE5FF"/>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94" name="角丸四角形 93"/>
          <p:cNvSpPr/>
          <p:nvPr/>
        </p:nvSpPr>
        <p:spPr>
          <a:xfrm flipH="1">
            <a:off x="5134823" y="810834"/>
            <a:ext cx="352853" cy="5518435"/>
          </a:xfrm>
          <a:prstGeom prst="roundRect">
            <a:avLst/>
          </a:prstGeom>
          <a:noFill/>
          <a:ln w="19050">
            <a:noFill/>
          </a:ln>
        </p:spPr>
        <p:txBody>
          <a:bodyPr vert="eaVert" wrap="square" lIns="72000" r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国民の理解　患者の上手なかかり方を進めながら</a:t>
            </a:r>
            <a:endPar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 name="正方形/長方形 4"/>
          <p:cNvSpPr/>
          <p:nvPr/>
        </p:nvSpPr>
        <p:spPr>
          <a:xfrm>
            <a:off x="5153938" y="2363373"/>
            <a:ext cx="389850"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8" name="テキスト ボックス 107"/>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9610A217-5BDE-406F-BA19-2E15FB5F6C04}"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25</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4600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額縁 4"/>
          <p:cNvSpPr/>
          <p:nvPr/>
        </p:nvSpPr>
        <p:spPr>
          <a:xfrm>
            <a:off x="72838" y="10368"/>
            <a:ext cx="9731188"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週勤務時間が地域医療確保暫定特例水準を超える医師の割合</a:t>
            </a:r>
            <a:endPar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 name="テキスト ボックス 5"/>
          <p:cNvSpPr txBox="1"/>
          <p:nvPr/>
        </p:nvSpPr>
        <p:spPr>
          <a:xfrm>
            <a:off x="229435" y="5703097"/>
            <a:ext cx="9597782" cy="707886"/>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　</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平成</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厚生労働行政推進調査事業費「病院勤務医の勤務実態に関する調査研究」研究班）の集計結果から、「診療外時間」（教育、研究、学習、研修等）における上司等からの指示（黙示的な指示を含む。）がない時間（調査票に「指示無」を記入）が</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4.4</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％であることを踏まえ、「医師の勤務実態及び働き方の意向等に関する調査」における個票の診療外時間</a:t>
            </a: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より「指示のない時間」を削減</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した</a:t>
            </a: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２</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「卒後３～５年目」に含まれる医師については、「臨床研修医」以外の各診療科に含まれる医師と重複。</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7" name="グラフ 6"/>
          <p:cNvGraphicFramePr>
            <a:graphicFrameLocks/>
          </p:cNvGraphicFramePr>
          <p:nvPr>
            <p:extLst/>
          </p:nvPr>
        </p:nvGraphicFramePr>
        <p:xfrm>
          <a:off x="480994" y="1026187"/>
          <a:ext cx="8914875" cy="2682213"/>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63658" y="687633"/>
            <a:ext cx="1587341" cy="338554"/>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１．診療科別</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 name="テキスト ボックス 8"/>
          <p:cNvSpPr txBox="1"/>
          <p:nvPr/>
        </p:nvSpPr>
        <p:spPr>
          <a:xfrm>
            <a:off x="101760" y="3374827"/>
            <a:ext cx="1295240" cy="338554"/>
          </a:xfrm>
          <a:prstGeom prst="rect">
            <a:avLst/>
          </a:prstGeom>
          <a:solidFill>
            <a:schemeClr val="bg1">
              <a:lumMod val="85000"/>
            </a:schemeClr>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２．年代別</a:t>
            </a:r>
            <a:endPar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テキスト ボックス 11"/>
          <p:cNvSpPr txBox="1"/>
          <p:nvPr/>
        </p:nvSpPr>
        <p:spPr>
          <a:xfrm>
            <a:off x="6822789" y="728597"/>
            <a:ext cx="2491388"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「指示のない時間」の削減後</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14" name="グラフ 13"/>
          <p:cNvGraphicFramePr>
            <a:graphicFrameLocks/>
          </p:cNvGraphicFramePr>
          <p:nvPr>
            <p:extLst>
              <p:ext uri="{D42A27DB-BD31-4B8C-83A1-F6EECF244321}">
                <p14:modId xmlns:p14="http://schemas.microsoft.com/office/powerpoint/2010/main" val="1537797658"/>
              </p:ext>
            </p:extLst>
          </p:nvPr>
        </p:nvGraphicFramePr>
        <p:xfrm>
          <a:off x="571500" y="3708400"/>
          <a:ext cx="8742677" cy="1950278"/>
        </p:xfrm>
        <a:graphic>
          <a:graphicData uri="http://schemas.openxmlformats.org/drawingml/2006/chart">
            <c:chart xmlns:c="http://schemas.openxmlformats.org/drawingml/2006/chart" xmlns:r="http://schemas.openxmlformats.org/officeDocument/2006/relationships" r:id="rId3"/>
          </a:graphicData>
        </a:graphic>
      </p:graphicFrame>
      <p:sp>
        <p:nvSpPr>
          <p:cNvPr id="13" name="テキスト ボックス 12"/>
          <p:cNvSpPr txBox="1"/>
          <p:nvPr/>
        </p:nvSpPr>
        <p:spPr>
          <a:xfrm>
            <a:off x="6863635" y="4004025"/>
            <a:ext cx="2491388" cy="30777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「指示のない時間」の削減後</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 name="テキスト ボックス 14"/>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4B548CAE-2BCC-4A26-9D1C-18B76F9F2D52}"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26</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74832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28464" y="783199"/>
            <a:ext cx="6638096" cy="319639"/>
          </a:xfrm>
          <a:prstGeom prst="rect">
            <a:avLst/>
          </a:prstGeom>
          <a:solidFill>
            <a:schemeClr val="bg1">
              <a:lumMod val="85000"/>
            </a:schemeClr>
          </a:solid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年間</a:t>
            </a:r>
            <a:r>
              <a:rPr kumimoji="1" lang="ja-JP" altLang="en-US" sz="1477"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の時間外勤務</a:t>
            </a:r>
            <a:r>
              <a:rPr kumimoji="1" lang="ja-JP" altLang="en-US" sz="147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時間が</a:t>
            </a:r>
            <a:r>
              <a:rPr kumimoji="1" lang="en-US" altLang="ja-JP" sz="147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1860</a:t>
            </a:r>
            <a:r>
              <a:rPr kumimoji="1" lang="ja-JP" altLang="en-US" sz="147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時間を</a:t>
            </a:r>
            <a:r>
              <a:rPr kumimoji="1" lang="ja-JP" altLang="en-US" sz="1477"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超えると推定される医師</a:t>
            </a:r>
            <a:r>
              <a:rPr kumimoji="1" lang="ja-JP" altLang="en-US" sz="1477"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がいる病院の割合</a:t>
            </a:r>
            <a:endParaRPr kumimoji="1" lang="ja-JP" altLang="en-US" sz="147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13" name="グラフ 12"/>
          <p:cNvGraphicFramePr>
            <a:graphicFrameLocks/>
          </p:cNvGraphicFramePr>
          <p:nvPr>
            <p:extLst/>
          </p:nvPr>
        </p:nvGraphicFramePr>
        <p:xfrm>
          <a:off x="-436455" y="1215675"/>
          <a:ext cx="3826708" cy="22960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nvPr>
        </p:nvGraphicFramePr>
        <p:xfrm>
          <a:off x="1818310" y="1240743"/>
          <a:ext cx="3784926" cy="22709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nvPr>
        </p:nvGraphicFramePr>
        <p:xfrm>
          <a:off x="4149081" y="1263545"/>
          <a:ext cx="3708920" cy="2225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nvPr>
        </p:nvGraphicFramePr>
        <p:xfrm>
          <a:off x="6508779" y="1230525"/>
          <a:ext cx="3724980" cy="22349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nvPr>
        </p:nvGraphicFramePr>
        <p:xfrm>
          <a:off x="260649" y="3602967"/>
          <a:ext cx="3888432" cy="233305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グラフ 20"/>
          <p:cNvGraphicFramePr>
            <a:graphicFrameLocks/>
          </p:cNvGraphicFramePr>
          <p:nvPr>
            <p:extLst/>
          </p:nvPr>
        </p:nvGraphicFramePr>
        <p:xfrm>
          <a:off x="3900791" y="3289316"/>
          <a:ext cx="5176810"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12" name="テキスト ボックス 11"/>
          <p:cNvSpPr txBox="1"/>
          <p:nvPr/>
        </p:nvSpPr>
        <p:spPr>
          <a:xfrm>
            <a:off x="381001" y="5989026"/>
            <a:ext cx="8696601" cy="861774"/>
          </a:xfrm>
          <a:prstGeom prst="rect">
            <a:avLst/>
          </a:prstGeom>
          <a:noFill/>
        </p:spPr>
        <p:txBody>
          <a:bodyPr wrap="square" rtlCol="0">
            <a:spAutoFit/>
          </a:bodyPr>
          <a:lstStyle/>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　</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平成</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厚生労働行政推進調査事業費「病院勤務医の勤務実態に関する調査研究」研究班）の集計結果から、「診療外時間」（教育、研究、学習、研修等）における上司等からの指示（黙示的な指示を含む。）がない時間（調査票に「指示無」を記入）が</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4.4</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％であることを踏まえ、「医師の勤務実態及び働き方の意向等に関する調査」における個票の診療外時間より「指示のない時間」を削減した。</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90488" marR="0" lvl="0" indent="-90488"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　</a:t>
            </a: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大学病院、救急機能を有する病院</a:t>
            </a:r>
            <a:r>
              <a:rPr kumimoji="1" lang="en-US" altLang="ja-JP"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救急告示、二次救急、救命救急のいずれかに該当する病院</a:t>
            </a:r>
            <a:r>
              <a:rPr kumimoji="1" lang="en-US" altLang="ja-JP"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救命救急機能を有する病院、</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救急車受入れ台数については平成</a:t>
            </a:r>
            <a:r>
              <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29</a:t>
            </a: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年病床機能報告を用いた。</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 name="額縁 14"/>
          <p:cNvSpPr/>
          <p:nvPr/>
        </p:nvSpPr>
        <p:spPr>
          <a:xfrm>
            <a:off x="46349" y="123928"/>
            <a:ext cx="9731188"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地域医療確保暫定特例</a:t>
            </a: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水準を</a:t>
            </a:r>
            <a:r>
              <a:rPr kumimoji="0"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超える働き方の医師がいる</a:t>
            </a: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病院の割合</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 name="テキスト ボックス 10"/>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7720EBAF-73FC-489B-8E8D-0D4D3749E9D2}"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27</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4239570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425266" y="6414252"/>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564D07-A835-4107-9245-1C4503661945}" type="slidenum">
              <a:rPr kumimoji="1" lang="ja-JP" altLang="en-US" sz="2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額縁 5"/>
          <p:cNvSpPr/>
          <p:nvPr/>
        </p:nvSpPr>
        <p:spPr>
          <a:xfrm>
            <a:off x="72838" y="10368"/>
            <a:ext cx="9731188"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勤務時間区分ごとにみた属性の分布①</a:t>
            </a:r>
            <a:endPar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2" name="テキスト ボックス 21"/>
          <p:cNvSpPr txBox="1"/>
          <p:nvPr/>
        </p:nvSpPr>
        <p:spPr>
          <a:xfrm>
            <a:off x="336884" y="6508809"/>
            <a:ext cx="90883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「医師の勤務実態及び働き方の意向等に関する調査」（平成</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28</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年度厚生労働科学特別研究「医師の勤務実態及び働き方の意向等に関する調査研究」研究班）結果をもとに医政局医療経営支援課で作成。病院勤務の常勤医師のみ。</a:t>
            </a:r>
          </a:p>
        </p:txBody>
      </p:sp>
      <p:pic>
        <p:nvPicPr>
          <p:cNvPr id="4" name="図 3"/>
          <p:cNvPicPr>
            <a:picLocks noChangeAspect="1"/>
          </p:cNvPicPr>
          <p:nvPr/>
        </p:nvPicPr>
        <p:blipFill>
          <a:blip r:embed="rId2"/>
          <a:stretch>
            <a:fillRect/>
          </a:stretch>
        </p:blipFill>
        <p:spPr>
          <a:xfrm>
            <a:off x="336884" y="707065"/>
            <a:ext cx="9486198" cy="5938019"/>
          </a:xfrm>
          <a:prstGeom prst="rect">
            <a:avLst/>
          </a:prstGeom>
        </p:spPr>
      </p:pic>
    </p:spTree>
    <p:extLst>
      <p:ext uri="{BB962C8B-B14F-4D97-AF65-F5344CB8AC3E}">
        <p14:creationId xmlns:p14="http://schemas.microsoft.com/office/powerpoint/2010/main" val="2335413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425266" y="6414252"/>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C1E94F-1DE2-407B-AF4D-C8E3A7DD9DB6}" type="slidenum">
              <a:rPr kumimoji="1" lang="ja-JP" altLang="en-US" sz="2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額縁 5"/>
          <p:cNvSpPr/>
          <p:nvPr/>
        </p:nvSpPr>
        <p:spPr>
          <a:xfrm>
            <a:off x="72838" y="10368"/>
            <a:ext cx="9731188"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勤務時間区分ごとにみた属性の分布②</a:t>
            </a:r>
            <a:endPar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8" name="テキスト ボックス 7"/>
          <p:cNvSpPr txBox="1"/>
          <p:nvPr/>
        </p:nvSpPr>
        <p:spPr>
          <a:xfrm>
            <a:off x="336884" y="6508809"/>
            <a:ext cx="90883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「医師の勤務実態及び働き方の意向等に関する調査」（平成</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28</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年度厚生労働科学特別研究「医師の勤務実態及び働き方の意向等に関する調査研究」研究班）結果をもとに医政局医療経営支援課で作成。病院勤務の常勤医師のみ。</a:t>
            </a:r>
          </a:p>
        </p:txBody>
      </p:sp>
      <p:pic>
        <p:nvPicPr>
          <p:cNvPr id="2" name="図 1"/>
          <p:cNvPicPr>
            <a:picLocks noChangeAspect="1"/>
          </p:cNvPicPr>
          <p:nvPr/>
        </p:nvPicPr>
        <p:blipFill>
          <a:blip r:embed="rId2"/>
          <a:stretch>
            <a:fillRect/>
          </a:stretch>
        </p:blipFill>
        <p:spPr>
          <a:xfrm>
            <a:off x="121501" y="773962"/>
            <a:ext cx="9662997" cy="5310076"/>
          </a:xfrm>
          <a:prstGeom prst="rect">
            <a:avLst/>
          </a:prstGeom>
        </p:spPr>
      </p:pic>
    </p:spTree>
    <p:extLst>
      <p:ext uri="{BB962C8B-B14F-4D97-AF65-F5344CB8AC3E}">
        <p14:creationId xmlns:p14="http://schemas.microsoft.com/office/powerpoint/2010/main" val="73043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2939" y="35588"/>
            <a:ext cx="3416320" cy="307777"/>
          </a:xfrm>
          <a:prstGeom prst="rect">
            <a:avLst/>
          </a:prstGeom>
          <a:solidFill>
            <a:schemeClr val="bg1">
              <a:lumMod val="85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３．医師の働き方に関する制度上の論点</a:t>
            </a:r>
            <a:endParaRPr kumimoji="1" lang="en-US" altLang="ja-JP" sz="1400" b="0" i="0" u="none"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19" name="角丸四角形 18"/>
          <p:cNvSpPr/>
          <p:nvPr/>
        </p:nvSpPr>
        <p:spPr>
          <a:xfrm>
            <a:off x="45771" y="396440"/>
            <a:ext cx="9761276" cy="6366310"/>
          </a:xfrm>
          <a:prstGeom prst="roundRect">
            <a:avLst>
              <a:gd name="adj" fmla="val 4331"/>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テキスト ボックス 19"/>
          <p:cNvSpPr txBox="1"/>
          <p:nvPr/>
        </p:nvSpPr>
        <p:spPr>
          <a:xfrm>
            <a:off x="72985" y="448140"/>
            <a:ext cx="9833015" cy="6660798"/>
          </a:xfrm>
          <a:prstGeom prst="rect">
            <a:avLst/>
          </a:prstGeom>
          <a:noFill/>
        </p:spPr>
        <p:txBody>
          <a:bodyPr wrap="square" rtlCol="0">
            <a:spAutoFit/>
          </a:bodyPr>
          <a:lstStyle/>
          <a:p>
            <a:pPr marL="0" marR="0" lvl="0" indent="0" algn="l" defTabSz="457200" rtl="0" eaLnBrk="1" fontAlgn="auto" latinLnBrk="0" hangingPunct="1">
              <a:lnSpc>
                <a:spcPts val="19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時間外労働の上限規制の構成　</a:t>
            </a:r>
            <a:r>
              <a:rPr kumimoji="1" lang="en-US" altLang="ja-JP"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a:t>
            </a:r>
            <a:r>
              <a:rPr kumimoji="1" lang="ja-JP" altLang="en-US"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具体的な内容はＰ４・５</a:t>
            </a:r>
            <a:endParaRPr kumimoji="1" lang="en-US" altLang="ja-JP"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診療従事勤務医の時間外労働の上限水準として、脳・心臓疾患の労災認定基準を考慮した</a:t>
            </a:r>
            <a:r>
              <a:rPr kumimoji="1" lang="ja-JP" altLang="ja-JP" sz="1400" b="0" i="0" u="none" strike="noStrike" kern="1200" cap="none" spc="0" normalizeH="0" baseline="0" noProof="0" dirty="0">
                <a:ln>
                  <a:noFill/>
                </a:ln>
                <a:solidFill>
                  <a:srgbClr val="000000"/>
                </a:solidFill>
                <a:effectLst/>
                <a:highlight>
                  <a:srgbClr val="00FF00"/>
                </a:highlight>
                <a:uLnTx/>
                <a:uFillTx/>
                <a:latin typeface="游明朝" panose="02020400000000000000" pitchFamily="18" charset="-128"/>
                <a:ea typeface="ＭＳ ゴシック" panose="020B0609070205080204" pitchFamily="49" charset="-128"/>
                <a:cs typeface="Times New Roman" panose="02020603050405020304" pitchFamily="18" charset="0"/>
              </a:rPr>
              <a:t>（Ａ）</a:t>
            </a:r>
            <a:r>
              <a:rPr kumimoji="1" lang="ja-JP" altLang="ja-JP" sz="1400" b="0" i="0" u="none" strike="noStrike" kern="1200" cap="none" spc="0" normalizeH="0" baseline="0" noProof="0" dirty="0" smtClean="0">
                <a:ln>
                  <a:noFill/>
                </a:ln>
                <a:solidFill>
                  <a:srgbClr val="000000"/>
                </a:solidFill>
                <a:effectLst/>
                <a:highlight>
                  <a:srgbClr val="00FF00"/>
                </a:highlight>
                <a:uLnTx/>
                <a:uFillTx/>
                <a:latin typeface="游明朝" panose="02020400000000000000" pitchFamily="18" charset="-128"/>
                <a:ea typeface="ＭＳ ゴシック" panose="020B0609070205080204" pitchFamily="49" charset="-128"/>
                <a:cs typeface="Times New Roman" panose="02020603050405020304" pitchFamily="18" charset="0"/>
              </a:rPr>
              <a:t>水準</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を設定。このほかに、２つの水準を設定。</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地域医療提供体制の確保の観点（①</a:t>
            </a:r>
            <a:r>
              <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2024</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年時点ではまだ約１万人の需給ギャップが存在し、さらに医師偏在解消の目標は</a:t>
            </a:r>
            <a:r>
              <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2036</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年、②医療計画に基づき改革に取り組む必要性、③医療ニーズへの影響に配慮した段階的改革の必要性）から、やむを得ず（Ａ）水準を超えざるを得ない場合を想定し、地域医療確保暫定特例水準（</a:t>
            </a:r>
            <a:r>
              <a:rPr kumimoji="0" lang="ja-JP" altLang="ja-JP" sz="1400" b="0" i="0" u="none" strike="noStrike" kern="100" cap="none" spc="0" normalizeH="0" baseline="0" noProof="0" dirty="0" smtClean="0">
                <a:ln>
                  <a:noFill/>
                </a:ln>
                <a:solidFill>
                  <a:prstClr val="black"/>
                </a:solidFill>
                <a:effectLst/>
                <a:highlight>
                  <a:srgbClr val="00FF00"/>
                </a:highligh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0" lang="ja-JP" altLang="ja-JP" sz="1400" b="0" i="0" u="none" strike="noStrike" kern="100" cap="none" spc="0" normalizeH="0" baseline="0" noProof="0" dirty="0">
                <a:ln>
                  <a:noFill/>
                </a:ln>
                <a:solidFill>
                  <a:prstClr val="black"/>
                </a:solidFill>
                <a:effectLst/>
                <a:highlight>
                  <a:srgbClr val="00FF00"/>
                </a:highlight>
                <a:uLnTx/>
                <a:uFillTx/>
                <a:latin typeface="游明朝" panose="02020400000000000000" pitchFamily="18" charset="-128"/>
                <a:ea typeface="ＭＳ ゴシック" panose="020B0609070205080204" pitchFamily="49" charset="-128"/>
                <a:cs typeface="Times New Roman" panose="02020603050405020304" pitchFamily="18" charset="0"/>
              </a:rPr>
              <a:t>Ｂ）</a:t>
            </a:r>
            <a:r>
              <a:rPr kumimoji="0" lang="ja-JP" altLang="ja-JP" sz="1400" b="0" i="0" u="none" strike="noStrike" kern="100" cap="none" spc="0" normalizeH="0" baseline="0" noProof="0" dirty="0" smtClean="0">
                <a:ln>
                  <a:noFill/>
                </a:ln>
                <a:solidFill>
                  <a:prstClr val="black"/>
                </a:solidFill>
                <a:effectLst/>
                <a:highlight>
                  <a:srgbClr val="00FF00"/>
                </a:highlight>
                <a:uLnTx/>
                <a:uFillTx/>
                <a:latin typeface="游明朝" panose="02020400000000000000" pitchFamily="18" charset="-128"/>
                <a:ea typeface="ＭＳ ゴシック" panose="020B0609070205080204" pitchFamily="49" charset="-128"/>
                <a:cs typeface="Times New Roman" panose="02020603050405020304" pitchFamily="18" charset="0"/>
              </a:rPr>
              <a:t>水準</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）を設定。</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9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「臨時的な必要がある場合」の１年あたり延長することができる時間数の上限（</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1,860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時間）については</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、過重労働を懸念する声</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　　　　</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ts val="19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あがって</a:t>
            </a:r>
            <a:r>
              <a:rPr kumimoji="1" lang="ja-JP" altLang="en-US" sz="12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おり、本検討会においても、医師</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の健康確保や労働</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短縮を求める立場から賛同</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できないとの意見があった。</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地域医療の観点から必須とされる機能を果たすためにやむなく長時間労働となる医療機関として、その機能については具体的に以下のとおり。</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①臨床研修医・専門研修中の医師の研鑽意欲に応えて一定期間集中的に知識・手技を身につけられるようにすること、②高度な技能を有する医師を育成する必要がある分野において新しい診断・治療法の活用・普及等が図られるようにすること、が必要であり、集中的技能向上水準（</a:t>
            </a:r>
            <a:r>
              <a:rPr kumimoji="0" lang="ja-JP" altLang="ja-JP" sz="1400" b="0" i="0" u="none" strike="noStrike" kern="100" cap="none" spc="0" normalizeH="0" baseline="0" noProof="0" dirty="0" smtClean="0">
                <a:ln>
                  <a:noFill/>
                </a:ln>
                <a:solidFill>
                  <a:prstClr val="black"/>
                </a:solidFill>
                <a:effectLst/>
                <a:highlight>
                  <a:srgbClr val="FFFF00"/>
                </a:highlight>
                <a:uLnTx/>
                <a:uFillTx/>
                <a:latin typeface="游明朝" panose="02020400000000000000" pitchFamily="18" charset="-128"/>
                <a:ea typeface="ＭＳ ゴシック" panose="020B0609070205080204" pitchFamily="49" charset="-128"/>
                <a:cs typeface="Times New Roman" panose="02020603050405020304" pitchFamily="18" charset="0"/>
              </a:rPr>
              <a:t>（</a:t>
            </a:r>
            <a:r>
              <a:rPr kumimoji="0" lang="ja-JP" altLang="ja-JP" sz="1400" b="0" i="0" u="none" strike="noStrike" kern="100" cap="none" spc="0" normalizeH="0" baseline="0" noProof="0" dirty="0">
                <a:ln>
                  <a:noFill/>
                </a:ln>
                <a:solidFill>
                  <a:prstClr val="black"/>
                </a:solidFill>
                <a:effectLst/>
                <a:highlight>
                  <a:srgbClr val="FFFF00"/>
                </a:highlight>
                <a:uLnTx/>
                <a:uFillTx/>
                <a:latin typeface="游明朝" panose="02020400000000000000" pitchFamily="18" charset="-128"/>
                <a:ea typeface="ＭＳ ゴシック" panose="020B0609070205080204" pitchFamily="49" charset="-128"/>
                <a:cs typeface="Times New Roman" panose="02020603050405020304" pitchFamily="18" charset="0"/>
              </a:rPr>
              <a:t>Ｃ）－１</a:t>
            </a:r>
            <a:r>
              <a:rPr kumimoji="0" lang="ja-JP" altLang="ja-JP" sz="1400" b="0" i="0" u="none" strike="noStrike" kern="100" cap="none" spc="0" normalizeH="0" baseline="0" noProof="0" dirty="0" smtClean="0">
                <a:ln>
                  <a:noFill/>
                </a:ln>
                <a:solidFill>
                  <a:prstClr val="black"/>
                </a:solidFill>
                <a:effectLst/>
                <a:highlight>
                  <a:srgbClr val="FFFF00"/>
                </a:highlight>
                <a:uLnTx/>
                <a:uFillTx/>
                <a:latin typeface="游明朝" panose="02020400000000000000" pitchFamily="18" charset="-128"/>
                <a:ea typeface="ＭＳ ゴシック" panose="020B0609070205080204" pitchFamily="49" charset="-128"/>
                <a:cs typeface="Times New Roman" panose="02020603050405020304" pitchFamily="18" charset="0"/>
              </a:rPr>
              <a:t>水準</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（①に対応）、</a:t>
            </a:r>
            <a:r>
              <a:rPr kumimoji="1" lang="ja-JP" altLang="en-US" sz="1400" b="0" i="0" u="none" strike="noStrike" kern="1200" cap="none" spc="0" normalizeH="0" baseline="0" noProof="0" dirty="0" smtClean="0">
                <a:ln>
                  <a:noFill/>
                </a:ln>
                <a:solidFill>
                  <a:srgbClr val="000000"/>
                </a:solidFill>
                <a:effectLst/>
                <a:highlight>
                  <a:srgbClr val="FFFF00"/>
                </a:highlight>
                <a:uLnTx/>
                <a:uFillTx/>
                <a:latin typeface="游明朝" panose="02020400000000000000" pitchFamily="18" charset="-128"/>
                <a:ea typeface="ＭＳ ゴシック" panose="020B0609070205080204" pitchFamily="49" charset="-128"/>
                <a:cs typeface="+mn-cs"/>
              </a:rPr>
              <a:t>（</a:t>
            </a:r>
            <a:r>
              <a:rPr kumimoji="1" lang="ja-JP" altLang="ja-JP" sz="1400" b="0" i="0" u="none" strike="noStrike" kern="1200" cap="none" spc="0" normalizeH="0" baseline="0" noProof="0" dirty="0">
                <a:ln>
                  <a:noFill/>
                </a:ln>
                <a:solidFill>
                  <a:srgbClr val="000000"/>
                </a:solidFill>
                <a:effectLst/>
                <a:highlight>
                  <a:srgbClr val="FFFF00"/>
                </a:highlight>
                <a:uLnTx/>
                <a:uFillTx/>
                <a:latin typeface="游明朝" panose="02020400000000000000" pitchFamily="18" charset="-128"/>
                <a:ea typeface="ＭＳ ゴシック" panose="020B0609070205080204" pitchFamily="49" charset="-128"/>
                <a:cs typeface="+mn-cs"/>
              </a:rPr>
              <a:t>Ｃ</a:t>
            </a:r>
            <a:r>
              <a:rPr kumimoji="1" lang="ja-JP" altLang="en-US" sz="1400" b="0" i="0" u="none" strike="noStrike" kern="1200" cap="none" spc="0" normalizeH="0" baseline="0" noProof="0" dirty="0" smtClean="0">
                <a:ln>
                  <a:noFill/>
                </a:ln>
                <a:solidFill>
                  <a:srgbClr val="000000"/>
                </a:solidFill>
                <a:effectLst/>
                <a:highlight>
                  <a:srgbClr val="FFFF00"/>
                </a:highlight>
                <a:uLnTx/>
                <a:uFillTx/>
                <a:latin typeface="游明朝" panose="02020400000000000000" pitchFamily="18" charset="-128"/>
                <a:ea typeface="ＭＳ ゴシック" panose="020B0609070205080204" pitchFamily="49" charset="-128"/>
                <a:cs typeface="+mn-cs"/>
              </a:rPr>
              <a:t>）</a:t>
            </a:r>
            <a:r>
              <a:rPr kumimoji="1" lang="ja-JP" altLang="ja-JP" sz="1400" b="0" i="0" u="none" strike="noStrike" kern="1200" cap="none" spc="0" normalizeH="0" baseline="0" noProof="0" dirty="0" smtClean="0">
                <a:ln>
                  <a:noFill/>
                </a:ln>
                <a:solidFill>
                  <a:srgbClr val="000000"/>
                </a:solidFill>
                <a:effectLst/>
                <a:highlight>
                  <a:srgbClr val="FFFF00"/>
                </a:highlight>
                <a:uLnTx/>
                <a:uFillTx/>
                <a:latin typeface="游明朝" panose="02020400000000000000" pitchFamily="18" charset="-128"/>
                <a:ea typeface="ＭＳ ゴシック" panose="020B0609070205080204" pitchFamily="49" charset="-128"/>
                <a:cs typeface="+mn-cs"/>
              </a:rPr>
              <a:t>－２水準</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（②に対応））を設定。</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 name="テキスト ボックス 5"/>
          <p:cNvSpPr txBox="1"/>
          <p:nvPr/>
        </p:nvSpPr>
        <p:spPr>
          <a:xfrm>
            <a:off x="561974" y="3184064"/>
            <a:ext cx="9163051" cy="2677656"/>
          </a:xfrm>
          <a:prstGeom prst="rect">
            <a:avLst/>
          </a:prstGeom>
          <a:solidFill>
            <a:schemeClr val="bg1">
              <a:lumMod val="8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救急</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医療提供体制及び在宅医療提供体制のうち、特に予見不可能で緊急性の高い医療ニーズに対応するために整備している</a:t>
            </a: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もの</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政策的</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に医療の確保が必要であるとして都道府県医療計画において計画的な確保を図っている「５疾病・５</a:t>
            </a: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事業」</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」双方の観点から、</a:t>
            </a:r>
            <a:endPar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5200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ⅰ</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三次救急医療機関</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5200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ⅱ　二次救急医療機関　かつ　「年間救急車受入台数</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1,000</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台以上又は年間での夜間・休日・時間外入院件数</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500</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件以上」　かつ「医療計画において５疾病５事業の確保のために必要な役割を担うと位置付けられた医療機関」</a:t>
            </a:r>
          </a:p>
          <a:p>
            <a:pPr marL="25200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ⅲ　在宅医療において特に積極的な役割を担う医療機関</a:t>
            </a:r>
          </a:p>
          <a:p>
            <a:pPr marL="25200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ⅳ　公共性と不確実性が強く働くものとして、都道府県知事が地域医療の確保のために必要と認める医療機関</a:t>
            </a:r>
          </a:p>
          <a:p>
            <a:pPr marL="25200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例）精神科救急に対応する医療機関（特に患者が集中するもの）、小児救急のみを提供する医療機関、へき地において中核的な役割を果たす医療機関</a:t>
            </a:r>
          </a:p>
          <a:p>
            <a:pPr marL="914400" marR="0" lvl="2" indent="0" algn="r" defTabSz="457200" rtl="0" eaLnBrk="1" fontAlgn="auto" latinLnBrk="0" hangingPunct="1">
              <a:lnSpc>
                <a:spcPct val="100000"/>
              </a:lnSpc>
              <a:spcBef>
                <a:spcPts val="0"/>
              </a:spcBef>
              <a:spcAft>
                <a:spcPts val="0"/>
              </a:spcAft>
              <a:buClrTx/>
              <a:buSzTx/>
              <a:buFontTx/>
              <a:buNone/>
              <a:tabLst/>
              <a:defRPr/>
            </a:pP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以上について、時間外労働の実態も踏まえると、あわせて約</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1,500</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程度と見込まれる。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に専門的な知識・技術や高度かつ継続的な疾病治療・管理が求められ、代替することが困難な医療を提供する医療</a:t>
            </a: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機関</a:t>
            </a:r>
            <a:endPar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例）高度のがん治療、移植医療等極めて高度な手術・病棟管理、児童精神科</a:t>
            </a:r>
            <a:r>
              <a:rPr kumimoji="0" lang="ja-JP"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等</a:t>
            </a:r>
            <a:endParaRPr kumimoji="0" lang="ja-JP"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 name="テキスト ボックス 6"/>
          <p:cNvSpPr txBox="1"/>
          <p:nvPr/>
        </p:nvSpPr>
        <p:spPr>
          <a:xfrm>
            <a:off x="9433629" y="6472340"/>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EBCF3CF-8B8E-4043-9BBB-892DC98EFACF}"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99235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489661" y="6396335"/>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BD3BD4-8DF5-46B4-87B7-91DBFD2F8302}" type="slidenum">
              <a:rPr kumimoji="1" lang="ja-JP" altLang="en-US" sz="2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額縁 5"/>
          <p:cNvSpPr/>
          <p:nvPr/>
        </p:nvSpPr>
        <p:spPr>
          <a:xfrm>
            <a:off x="72838" y="10368"/>
            <a:ext cx="9731188"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勤務時間区分ごとにみた属性の分布③</a:t>
            </a:r>
            <a:endPar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1" name="テキスト ボックス 10"/>
          <p:cNvSpPr txBox="1"/>
          <p:nvPr/>
        </p:nvSpPr>
        <p:spPr>
          <a:xfrm>
            <a:off x="286247" y="6486807"/>
            <a:ext cx="913902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「医師の勤務実態及び働き方の意向等に関する調査」（平成</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28</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年度厚生労働科学特別研究「医師の勤務実態及び働き方の意向等に関する調査研究」研究班）結果を</a:t>
            </a:r>
            <a:r>
              <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もとに医政局医療経営支援課で作成。病院勤務の常勤医師のみ</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 name="図 1"/>
          <p:cNvPicPr>
            <a:picLocks noChangeAspect="1"/>
          </p:cNvPicPr>
          <p:nvPr/>
        </p:nvPicPr>
        <p:blipFill>
          <a:blip r:embed="rId2"/>
          <a:stretch>
            <a:fillRect/>
          </a:stretch>
        </p:blipFill>
        <p:spPr>
          <a:xfrm>
            <a:off x="164177" y="629604"/>
            <a:ext cx="9577646" cy="6059949"/>
          </a:xfrm>
          <a:prstGeom prst="rect">
            <a:avLst/>
          </a:prstGeom>
        </p:spPr>
      </p:pic>
    </p:spTree>
    <p:extLst>
      <p:ext uri="{BB962C8B-B14F-4D97-AF65-F5344CB8AC3E}">
        <p14:creationId xmlns:p14="http://schemas.microsoft.com/office/powerpoint/2010/main" val="1620317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9425266" y="6414252"/>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DBBE4A-8E0B-4A7A-BE89-243F421CD2D1}" type="slidenum">
              <a:rPr kumimoji="1" lang="ja-JP" altLang="en-US" sz="24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額縁 5"/>
          <p:cNvSpPr/>
          <p:nvPr/>
        </p:nvSpPr>
        <p:spPr>
          <a:xfrm>
            <a:off x="72838" y="10368"/>
            <a:ext cx="9731188"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勤務時間区分ごとにみた属性の分布④</a:t>
            </a:r>
            <a:endPar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 name="テキスト ボックス 8"/>
          <p:cNvSpPr txBox="1"/>
          <p:nvPr/>
        </p:nvSpPr>
        <p:spPr>
          <a:xfrm>
            <a:off x="336884" y="6508809"/>
            <a:ext cx="90883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「医師の勤務実態及び働き方の意向等に関する調査」（平成</a:t>
            </a:r>
            <a:r>
              <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28</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年度厚生労働科学特別研究「医師の勤務実態及び働き方の意向等に関する調査研究」研究班）結果をもとに医政局医療経営支援課で作成。病院勤務の常勤医師のみ。</a:t>
            </a:r>
          </a:p>
        </p:txBody>
      </p:sp>
      <p:pic>
        <p:nvPicPr>
          <p:cNvPr id="2" name="図 1"/>
          <p:cNvPicPr>
            <a:picLocks noChangeAspect="1"/>
          </p:cNvPicPr>
          <p:nvPr/>
        </p:nvPicPr>
        <p:blipFill>
          <a:blip r:embed="rId2"/>
          <a:stretch>
            <a:fillRect/>
          </a:stretch>
        </p:blipFill>
        <p:spPr>
          <a:xfrm>
            <a:off x="127598" y="652031"/>
            <a:ext cx="9650804" cy="5553937"/>
          </a:xfrm>
          <a:prstGeom prst="rect">
            <a:avLst/>
          </a:prstGeom>
        </p:spPr>
      </p:pic>
    </p:spTree>
    <p:extLst>
      <p:ext uri="{BB962C8B-B14F-4D97-AF65-F5344CB8AC3E}">
        <p14:creationId xmlns:p14="http://schemas.microsoft.com/office/powerpoint/2010/main" val="35505210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1000" y="772861"/>
            <a:ext cx="9144000" cy="4984230"/>
          </a:xfrm>
          <a:prstGeom prst="rect">
            <a:avLst/>
          </a:prstGeom>
        </p:spPr>
      </p:pic>
      <p:sp>
        <p:nvSpPr>
          <p:cNvPr id="4" name="テキスト ボックス 3"/>
          <p:cNvSpPr txBox="1"/>
          <p:nvPr/>
        </p:nvSpPr>
        <p:spPr>
          <a:xfrm>
            <a:off x="7041232" y="173603"/>
            <a:ext cx="2365772" cy="422031"/>
          </a:xfrm>
          <a:prstGeom prst="rect">
            <a:avLst/>
          </a:prstGeom>
        </p:spPr>
        <p:style>
          <a:lnRef idx="2">
            <a:schemeClr val="dk1"/>
          </a:lnRef>
          <a:fillRef idx="1">
            <a:schemeClr val="lt1"/>
          </a:fillRef>
          <a:effectRef idx="0">
            <a:schemeClr val="dk1"/>
          </a:effectRef>
          <a:fontRef idx="minor">
            <a:schemeClr val="dk1"/>
          </a:fontRef>
        </p:style>
        <p:txBody>
          <a:bodyPr vert="horz" wrap="none" lIns="84406" tIns="42203" rIns="84406" bIns="42203" rtlCol="0" anchor="t">
            <a:normAutofit fontScale="97500"/>
          </a:bodyPr>
          <a:lstStyle/>
          <a:p>
            <a:pPr defTabSz="844083">
              <a:defRPr/>
            </a:pPr>
            <a:r>
              <a:rPr kumimoji="1" lang="ja-JP" altLang="ja-JP" sz="1108" dirty="0">
                <a:solidFill>
                  <a:prstClr val="black"/>
                </a:solidFill>
                <a:latin typeface="Calibri"/>
                <a:ea typeface="ＭＳ Ｐゴシック" panose="020B0600070205080204" pitchFamily="50" charset="-128"/>
              </a:rPr>
              <a:t>第</a:t>
            </a:r>
            <a:r>
              <a:rPr kumimoji="1" lang="ja-JP" altLang="en-US" sz="1108" dirty="0">
                <a:solidFill>
                  <a:prstClr val="black"/>
                </a:solidFill>
                <a:latin typeface="Calibri"/>
                <a:ea typeface="ＭＳ Ｐゴシック" panose="020B0600070205080204" pitchFamily="50" charset="-128"/>
              </a:rPr>
              <a:t>５</a:t>
            </a:r>
            <a:r>
              <a:rPr kumimoji="1" lang="ja-JP" altLang="ja-JP" sz="1108" dirty="0">
                <a:solidFill>
                  <a:prstClr val="black"/>
                </a:solidFill>
                <a:latin typeface="Calibri"/>
                <a:ea typeface="ＭＳ Ｐゴシック" panose="020B0600070205080204" pitchFamily="50" charset="-128"/>
              </a:rPr>
              <a:t>回</a:t>
            </a:r>
            <a:r>
              <a:rPr kumimoji="1" lang="ja-JP" altLang="en-US" sz="1108" dirty="0">
                <a:solidFill>
                  <a:prstClr val="black"/>
                </a:solidFill>
                <a:latin typeface="Calibri"/>
                <a:ea typeface="ＭＳ Ｐゴシック" panose="020B0600070205080204" pitchFamily="50" charset="-128"/>
              </a:rPr>
              <a:t>上手な医療のかかり方を広める</a:t>
            </a:r>
            <a:endParaRPr kumimoji="1" lang="en-US" altLang="ja-JP" sz="1108" dirty="0">
              <a:solidFill>
                <a:prstClr val="black"/>
              </a:solidFill>
              <a:latin typeface="Calibri"/>
              <a:ea typeface="ＭＳ Ｐゴシック" panose="020B0600070205080204" pitchFamily="50" charset="-128"/>
            </a:endParaRPr>
          </a:p>
          <a:p>
            <a:pPr defTabSz="844083">
              <a:defRPr/>
            </a:pPr>
            <a:r>
              <a:rPr kumimoji="1" lang="ja-JP" altLang="en-US" sz="1108" dirty="0">
                <a:solidFill>
                  <a:prstClr val="black"/>
                </a:solidFill>
                <a:latin typeface="Calibri"/>
                <a:ea typeface="ＭＳ Ｐゴシック" panose="020B0600070205080204" pitchFamily="50" charset="-128"/>
              </a:rPr>
              <a:t>ための懇談会</a:t>
            </a:r>
            <a:r>
              <a:rPr kumimoji="1" lang="ja-JP" altLang="ja-JP" sz="1108" dirty="0">
                <a:solidFill>
                  <a:prstClr val="black"/>
                </a:solidFill>
                <a:latin typeface="Calibri"/>
                <a:ea typeface="ＭＳ Ｐゴシック" panose="020B0600070205080204" pitchFamily="50" charset="-128"/>
              </a:rPr>
              <a:t>　</a:t>
            </a:r>
            <a:r>
              <a:rPr kumimoji="1" lang="ja-JP" altLang="en-US" sz="1108" dirty="0">
                <a:solidFill>
                  <a:prstClr val="black"/>
                </a:solidFill>
                <a:latin typeface="Calibri"/>
                <a:ea typeface="ＭＳ Ｐゴシック" panose="020B0600070205080204" pitchFamily="50" charset="-128"/>
              </a:rPr>
              <a:t>（</a:t>
            </a:r>
            <a:r>
              <a:rPr kumimoji="1" lang="en-US" altLang="ja-JP" sz="1108" dirty="0">
                <a:solidFill>
                  <a:prstClr val="black"/>
                </a:solidFill>
                <a:latin typeface="Calibri"/>
                <a:ea typeface="ＭＳ Ｐゴシック" panose="020B0600070205080204" pitchFamily="50" charset="-128"/>
              </a:rPr>
              <a:t>H30.12.17</a:t>
            </a:r>
            <a:r>
              <a:rPr kumimoji="1" lang="ja-JP" altLang="en-US" sz="1108" dirty="0">
                <a:solidFill>
                  <a:prstClr val="black"/>
                </a:solidFill>
                <a:latin typeface="Calibri"/>
                <a:ea typeface="ＭＳ Ｐゴシック" panose="020B0600070205080204" pitchFamily="50" charset="-128"/>
              </a:rPr>
              <a:t>）資料２</a:t>
            </a:r>
          </a:p>
        </p:txBody>
      </p:sp>
      <p:sp>
        <p:nvSpPr>
          <p:cNvPr id="6" name="テキスト ボックス 5"/>
          <p:cNvSpPr txBox="1"/>
          <p:nvPr/>
        </p:nvSpPr>
        <p:spPr>
          <a:xfrm>
            <a:off x="7980288" y="612146"/>
            <a:ext cx="1491114" cy="369332"/>
          </a:xfrm>
          <a:prstGeom prst="rect">
            <a:avLst/>
          </a:prstGeom>
          <a:noFill/>
        </p:spPr>
        <p:txBody>
          <a:bodyPr wrap="none" rtlCol="0">
            <a:spAutoFit/>
          </a:bodyPr>
          <a:lstStyle/>
          <a:p>
            <a:r>
              <a:rPr kumimoji="1" lang="en-US" altLang="ja-JP"/>
              <a:t>H31.1.21</a:t>
            </a:r>
            <a:r>
              <a:rPr kumimoji="1" lang="ja-JP" altLang="en-US" dirty="0"/>
              <a:t>修正</a:t>
            </a:r>
          </a:p>
        </p:txBody>
      </p:sp>
      <p:sp>
        <p:nvSpPr>
          <p:cNvPr id="5" name="テキスト ボックス 4"/>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786E47EA-3749-4750-8709-D44EA36F4B66}"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32</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600236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658362" y="263769"/>
            <a:ext cx="8528611" cy="5954738"/>
          </a:xfrm>
          <a:prstGeom prst="rect">
            <a:avLst/>
          </a:prstGeom>
        </p:spPr>
      </p:pic>
      <p:sp>
        <p:nvSpPr>
          <p:cNvPr id="5" name="テキスト ボックス 4"/>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9D7B3BBA-6032-458A-A046-82D7F3E8D143}"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33</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866373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8893696" y="6218507"/>
            <a:ext cx="308098" cy="382862"/>
          </a:xfrm>
          <a:prstGeom prst="rect">
            <a:avLst/>
          </a:prstGeom>
          <a:noFill/>
        </p:spPr>
        <p:txBody>
          <a:bodyPr wrap="none" rtlCol="0">
            <a:spAutoFit/>
          </a:bodyPr>
          <a:lstStyle/>
          <a:p>
            <a:pPr defTabSz="719255">
              <a:defRPr/>
            </a:pPr>
            <a:r>
              <a:rPr lang="en-US" altLang="ja-JP" sz="1888" dirty="0">
                <a:solidFill>
                  <a:prstClr val="black"/>
                </a:solidFill>
                <a:latin typeface="Calibri" panose="020F0502020204030204"/>
                <a:ea typeface="ＭＳ Ｐゴシック" panose="020B0600070205080204" pitchFamily="50" charset="-128"/>
              </a:rPr>
              <a:t>4</a:t>
            </a:r>
            <a:endParaRPr lang="ja-JP" altLang="en-US" sz="1888" dirty="0">
              <a:solidFill>
                <a:prstClr val="black"/>
              </a:solidFill>
              <a:latin typeface="Calibri" panose="020F0502020204030204"/>
              <a:ea typeface="ＭＳ Ｐゴシック" panose="020B0600070205080204" pitchFamily="50" charset="-128"/>
            </a:endParaRPr>
          </a:p>
        </p:txBody>
      </p:sp>
      <p:pic>
        <p:nvPicPr>
          <p:cNvPr id="2" name="図 1"/>
          <p:cNvPicPr>
            <a:picLocks noChangeAspect="1"/>
          </p:cNvPicPr>
          <p:nvPr/>
        </p:nvPicPr>
        <p:blipFill>
          <a:blip r:embed="rId2"/>
          <a:stretch>
            <a:fillRect/>
          </a:stretch>
        </p:blipFill>
        <p:spPr>
          <a:xfrm>
            <a:off x="810244" y="269802"/>
            <a:ext cx="8376728" cy="6324430"/>
          </a:xfrm>
          <a:prstGeom prst="rect">
            <a:avLst/>
          </a:prstGeom>
        </p:spPr>
      </p:pic>
      <p:sp>
        <p:nvSpPr>
          <p:cNvPr id="4" name="テキスト ボックス 3"/>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0E5278A1-99A9-4812-BF7B-1972E4AFEB3B}"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34</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122158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17446" y="205330"/>
            <a:ext cx="8624401" cy="6464030"/>
          </a:xfrm>
          <a:prstGeom prst="rect">
            <a:avLst/>
          </a:prstGeom>
        </p:spPr>
      </p:pic>
      <p:sp>
        <p:nvSpPr>
          <p:cNvPr id="5" name="テキスト ボックス 4"/>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64BA3A53-DC69-45DE-AF69-9B97FB7BFB2A}"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35</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80887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国民プロジェクト宣言20181217最終5.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4042" t="12831" r="17713" b="566"/>
          <a:stretch/>
        </p:blipFill>
        <p:spPr>
          <a:xfrm>
            <a:off x="381000" y="-9934"/>
            <a:ext cx="9144000" cy="6867934"/>
          </a:xfrm>
          <a:prstGeom prst="rect">
            <a:avLst/>
          </a:prstGeom>
        </p:spPr>
      </p:pic>
      <p:sp>
        <p:nvSpPr>
          <p:cNvPr id="6" name="正方形/長方形 5"/>
          <p:cNvSpPr/>
          <p:nvPr/>
        </p:nvSpPr>
        <p:spPr>
          <a:xfrm>
            <a:off x="9273480" y="6597352"/>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E08FB932-078B-454D-AE49-8C31D9347E5A}"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36</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79878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国民プロジェクト宣言20181217最終5.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l="14563" t="12831" r="17713" b="884"/>
          <a:stretch/>
        </p:blipFill>
        <p:spPr>
          <a:xfrm>
            <a:off x="381001" y="0"/>
            <a:ext cx="9163258" cy="6858000"/>
          </a:xfrm>
          <a:prstGeom prst="rect">
            <a:avLst/>
          </a:prstGeom>
        </p:spPr>
      </p:pic>
      <p:sp>
        <p:nvSpPr>
          <p:cNvPr id="5" name="正方形/長方形 4"/>
          <p:cNvSpPr/>
          <p:nvPr/>
        </p:nvSpPr>
        <p:spPr>
          <a:xfrm>
            <a:off x="9273480" y="659735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0C662F5F-1A5F-4EB8-B927-E60FAC9A442D}"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37</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852778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32520" y="59854"/>
            <a:ext cx="8758336" cy="6609506"/>
          </a:xfrm>
          <a:prstGeom prst="rect">
            <a:avLst/>
          </a:prstGeom>
        </p:spPr>
      </p:pic>
      <p:sp>
        <p:nvSpPr>
          <p:cNvPr id="4" name="テキスト ボックス 3"/>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66C942BC-A25F-44B1-87C3-20AB2F384DBC}"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38</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58715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3250345"/>
            <a:ext cx="233910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Ｂ・Ｃ水準の将来のあり方</a:t>
            </a:r>
            <a:endParaRPr kumimoji="1" lang="ja-JP" altLang="en-US" sz="1400" b="0" i="0" u="sng"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43" name="テキスト ボックス 42"/>
          <p:cNvSpPr txBox="1"/>
          <p:nvPr/>
        </p:nvSpPr>
        <p:spPr>
          <a:xfrm>
            <a:off x="68582" y="5110308"/>
            <a:ext cx="1261884" cy="307777"/>
          </a:xfrm>
          <a:prstGeom prst="rect">
            <a:avLst/>
          </a:prstGeom>
          <a:solidFill>
            <a:schemeClr val="bg1">
              <a:lumMod val="85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４．おわりに</a:t>
            </a:r>
            <a:endParaRPr kumimoji="1" lang="en-US" altLang="ja-JP" sz="1400" b="0" i="0" u="none"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44" name="角丸四角形 43"/>
          <p:cNvSpPr/>
          <p:nvPr/>
        </p:nvSpPr>
        <p:spPr>
          <a:xfrm>
            <a:off x="193735" y="5433518"/>
            <a:ext cx="9515061" cy="1405432"/>
          </a:xfrm>
          <a:prstGeom prst="roundRect">
            <a:avLst>
              <a:gd name="adj" fmla="val 6874"/>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graphicFrame>
        <p:nvGraphicFramePr>
          <p:cNvPr id="2" name="表 1"/>
          <p:cNvGraphicFramePr>
            <a:graphicFrameLocks noGrp="1"/>
          </p:cNvGraphicFramePr>
          <p:nvPr>
            <p:extLst/>
          </p:nvPr>
        </p:nvGraphicFramePr>
        <p:xfrm>
          <a:off x="206798" y="3513250"/>
          <a:ext cx="9407844" cy="1586644"/>
        </p:xfrm>
        <a:graphic>
          <a:graphicData uri="http://schemas.openxmlformats.org/drawingml/2006/table">
            <a:tbl>
              <a:tblPr firstRow="1" bandRow="1">
                <a:tableStyleId>{5940675A-B579-460E-94D1-54222C63F5DA}</a:tableStyleId>
              </a:tblPr>
              <a:tblGrid>
                <a:gridCol w="783987">
                  <a:extLst>
                    <a:ext uri="{9D8B030D-6E8A-4147-A177-3AD203B41FA5}">
                      <a16:colId xmlns:a16="http://schemas.microsoft.com/office/drawing/2014/main" val="787967276"/>
                    </a:ext>
                  </a:extLst>
                </a:gridCol>
                <a:gridCol w="783987">
                  <a:extLst>
                    <a:ext uri="{9D8B030D-6E8A-4147-A177-3AD203B41FA5}">
                      <a16:colId xmlns:a16="http://schemas.microsoft.com/office/drawing/2014/main" val="31983069"/>
                    </a:ext>
                  </a:extLst>
                </a:gridCol>
                <a:gridCol w="783987">
                  <a:extLst>
                    <a:ext uri="{9D8B030D-6E8A-4147-A177-3AD203B41FA5}">
                      <a16:colId xmlns:a16="http://schemas.microsoft.com/office/drawing/2014/main" val="612296024"/>
                    </a:ext>
                  </a:extLst>
                </a:gridCol>
                <a:gridCol w="783987">
                  <a:extLst>
                    <a:ext uri="{9D8B030D-6E8A-4147-A177-3AD203B41FA5}">
                      <a16:colId xmlns:a16="http://schemas.microsoft.com/office/drawing/2014/main" val="1969316931"/>
                    </a:ext>
                  </a:extLst>
                </a:gridCol>
                <a:gridCol w="783987">
                  <a:extLst>
                    <a:ext uri="{9D8B030D-6E8A-4147-A177-3AD203B41FA5}">
                      <a16:colId xmlns:a16="http://schemas.microsoft.com/office/drawing/2014/main" val="4123897959"/>
                    </a:ext>
                  </a:extLst>
                </a:gridCol>
                <a:gridCol w="783987">
                  <a:extLst>
                    <a:ext uri="{9D8B030D-6E8A-4147-A177-3AD203B41FA5}">
                      <a16:colId xmlns:a16="http://schemas.microsoft.com/office/drawing/2014/main" val="3572830384"/>
                    </a:ext>
                  </a:extLst>
                </a:gridCol>
                <a:gridCol w="783987">
                  <a:extLst>
                    <a:ext uri="{9D8B030D-6E8A-4147-A177-3AD203B41FA5}">
                      <a16:colId xmlns:a16="http://schemas.microsoft.com/office/drawing/2014/main" val="2759828558"/>
                    </a:ext>
                  </a:extLst>
                </a:gridCol>
                <a:gridCol w="783987">
                  <a:extLst>
                    <a:ext uri="{9D8B030D-6E8A-4147-A177-3AD203B41FA5}">
                      <a16:colId xmlns:a16="http://schemas.microsoft.com/office/drawing/2014/main" val="4092343622"/>
                    </a:ext>
                  </a:extLst>
                </a:gridCol>
                <a:gridCol w="783987">
                  <a:extLst>
                    <a:ext uri="{9D8B030D-6E8A-4147-A177-3AD203B41FA5}">
                      <a16:colId xmlns:a16="http://schemas.microsoft.com/office/drawing/2014/main" val="936358200"/>
                    </a:ext>
                  </a:extLst>
                </a:gridCol>
                <a:gridCol w="783987">
                  <a:extLst>
                    <a:ext uri="{9D8B030D-6E8A-4147-A177-3AD203B41FA5}">
                      <a16:colId xmlns:a16="http://schemas.microsoft.com/office/drawing/2014/main" val="3044633282"/>
                    </a:ext>
                  </a:extLst>
                </a:gridCol>
                <a:gridCol w="783987">
                  <a:extLst>
                    <a:ext uri="{9D8B030D-6E8A-4147-A177-3AD203B41FA5}">
                      <a16:colId xmlns:a16="http://schemas.microsoft.com/office/drawing/2014/main" val="2676153805"/>
                    </a:ext>
                  </a:extLst>
                </a:gridCol>
                <a:gridCol w="783987">
                  <a:extLst>
                    <a:ext uri="{9D8B030D-6E8A-4147-A177-3AD203B41FA5}">
                      <a16:colId xmlns:a16="http://schemas.microsoft.com/office/drawing/2014/main" val="1248129011"/>
                    </a:ext>
                  </a:extLst>
                </a:gridCol>
              </a:tblGrid>
              <a:tr h="182450">
                <a:tc>
                  <a:txBody>
                    <a:bodyPr/>
                    <a:lstStyle/>
                    <a:p>
                      <a:pPr algn="ctr"/>
                      <a:r>
                        <a:rPr kumimoji="1" lang="en-US" altLang="ja-JP" sz="1100" dirty="0" smtClean="0">
                          <a:latin typeface="ＭＳ ゴシック" panose="020B0609070205080204" pitchFamily="49" charset="-128"/>
                          <a:ea typeface="ＭＳ ゴシック" panose="020B0609070205080204" pitchFamily="49" charset="-128"/>
                        </a:rPr>
                        <a:t>2019</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100" dirty="0" smtClean="0">
                          <a:latin typeface="ＭＳ ゴシック" panose="020B0609070205080204" pitchFamily="49" charset="-128"/>
                          <a:ea typeface="ＭＳ ゴシック" panose="020B0609070205080204" pitchFamily="49" charset="-128"/>
                        </a:rPr>
                        <a:t>2024</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100" dirty="0" smtClean="0">
                          <a:latin typeface="ＭＳ ゴシック" panose="020B0609070205080204" pitchFamily="49" charset="-128"/>
                          <a:ea typeface="ＭＳ ゴシック" panose="020B0609070205080204" pitchFamily="49" charset="-128"/>
                        </a:rPr>
                        <a:t>2027</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100" dirty="0" smtClean="0">
                          <a:latin typeface="ＭＳ ゴシック" panose="020B0609070205080204" pitchFamily="49" charset="-128"/>
                          <a:ea typeface="ＭＳ ゴシック" panose="020B0609070205080204" pitchFamily="49" charset="-128"/>
                        </a:rPr>
                        <a:t>2030</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100" dirty="0" smtClean="0">
                          <a:latin typeface="ＭＳ ゴシック" panose="020B0609070205080204" pitchFamily="49" charset="-128"/>
                          <a:ea typeface="ＭＳ ゴシック" panose="020B0609070205080204" pitchFamily="49" charset="-128"/>
                        </a:rPr>
                        <a:t>2033</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en-US" altLang="ja-JP" sz="1100" dirty="0" smtClean="0">
                          <a:latin typeface="ＭＳ ゴシック" panose="020B0609070205080204" pitchFamily="49" charset="-128"/>
                          <a:ea typeface="ＭＳ ゴシック" panose="020B0609070205080204" pitchFamily="49" charset="-128"/>
                        </a:rPr>
                        <a:t>2036</a:t>
                      </a:r>
                      <a:endParaRPr kumimoji="1" lang="ja-JP" altLang="en-US" sz="11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a:t>
                      </a:r>
                      <a:endParaRPr kumimoji="1" lang="ja-JP" altLang="en-US" sz="11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754487874"/>
                  </a:ext>
                </a:extLst>
              </a:tr>
              <a:tr h="440562">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411074164"/>
                  </a:ext>
                </a:extLst>
              </a:tr>
              <a:tr h="887002">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162769428"/>
                  </a:ext>
                </a:extLst>
              </a:tr>
            </a:tbl>
          </a:graphicData>
        </a:graphic>
      </p:graphicFrame>
      <p:sp>
        <p:nvSpPr>
          <p:cNvPr id="46" name="右矢印 45"/>
          <p:cNvSpPr/>
          <p:nvPr/>
        </p:nvSpPr>
        <p:spPr>
          <a:xfrm>
            <a:off x="190088" y="3745581"/>
            <a:ext cx="1557069" cy="3675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第７次医療計画</a:t>
            </a:r>
            <a:endPar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47" name="左右矢印 46"/>
          <p:cNvSpPr/>
          <p:nvPr/>
        </p:nvSpPr>
        <p:spPr>
          <a:xfrm>
            <a:off x="1763867" y="3751704"/>
            <a:ext cx="3146853" cy="3727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第８次医療計画</a:t>
            </a:r>
          </a:p>
        </p:txBody>
      </p:sp>
      <p:sp>
        <p:nvSpPr>
          <p:cNvPr id="48" name="左右矢印 47"/>
          <p:cNvSpPr/>
          <p:nvPr/>
        </p:nvSpPr>
        <p:spPr>
          <a:xfrm>
            <a:off x="4910720" y="3751704"/>
            <a:ext cx="3106609" cy="3727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第９次医療計画</a:t>
            </a:r>
          </a:p>
        </p:txBody>
      </p:sp>
      <p:sp>
        <p:nvSpPr>
          <p:cNvPr id="52" name="テキスト ボックス 51"/>
          <p:cNvSpPr txBox="1"/>
          <p:nvPr/>
        </p:nvSpPr>
        <p:spPr>
          <a:xfrm>
            <a:off x="7799411" y="3740196"/>
            <a:ext cx="1308850"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（医師偏在対策の目標</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p>
        </p:txBody>
      </p:sp>
      <p:sp>
        <p:nvSpPr>
          <p:cNvPr id="54" name="テキスト ボックス 53"/>
          <p:cNvSpPr txBox="1"/>
          <p:nvPr/>
        </p:nvSpPr>
        <p:spPr>
          <a:xfrm>
            <a:off x="6187120" y="3968057"/>
            <a:ext cx="1507642" cy="276999"/>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（中間見直し）</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6" name="テキスト ボックス 55"/>
          <p:cNvSpPr txBox="1"/>
          <p:nvPr/>
        </p:nvSpPr>
        <p:spPr>
          <a:xfrm>
            <a:off x="4566060" y="3955385"/>
            <a:ext cx="1507642" cy="276999"/>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（見直し）</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7" name="テキスト ボックス 56"/>
          <p:cNvSpPr txBox="1"/>
          <p:nvPr/>
        </p:nvSpPr>
        <p:spPr>
          <a:xfrm>
            <a:off x="3003405" y="3979333"/>
            <a:ext cx="1507642" cy="276999"/>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（中間見直し）</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8" name="テキスト ボックス 57"/>
          <p:cNvSpPr txBox="1"/>
          <p:nvPr/>
        </p:nvSpPr>
        <p:spPr>
          <a:xfrm>
            <a:off x="3003405" y="4501917"/>
            <a:ext cx="1507642"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（実態調査・</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検討）</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9" name="テキスト ボックス 58"/>
          <p:cNvSpPr txBox="1"/>
          <p:nvPr/>
        </p:nvSpPr>
        <p:spPr>
          <a:xfrm>
            <a:off x="6159532" y="4510369"/>
            <a:ext cx="1507642"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（実態調査・</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検討）</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0" name="テキスト ボックス 59"/>
          <p:cNvSpPr txBox="1"/>
          <p:nvPr/>
        </p:nvSpPr>
        <p:spPr>
          <a:xfrm>
            <a:off x="4605043" y="4513299"/>
            <a:ext cx="1507642" cy="461665"/>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（実態調査・</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検討）</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1" name="正方形/長方形 60"/>
          <p:cNvSpPr/>
          <p:nvPr/>
        </p:nvSpPr>
        <p:spPr>
          <a:xfrm>
            <a:off x="7370344" y="4263162"/>
            <a:ext cx="1032705" cy="675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2035</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年度末を目標に</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終了年限</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3" name="右矢印 52"/>
          <p:cNvSpPr/>
          <p:nvPr/>
        </p:nvSpPr>
        <p:spPr>
          <a:xfrm>
            <a:off x="2563214" y="4188885"/>
            <a:ext cx="4937762" cy="43861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（Ｂ）水準：実態調査等を踏まえた段階的な見直しの検討</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4" name="テキスト ボックス 63"/>
          <p:cNvSpPr txBox="1"/>
          <p:nvPr/>
        </p:nvSpPr>
        <p:spPr>
          <a:xfrm>
            <a:off x="247741" y="4418965"/>
            <a:ext cx="14560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実態調査</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追加的支援策</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規制水準の検証</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5" name="右矢印 64"/>
          <p:cNvSpPr/>
          <p:nvPr/>
        </p:nvSpPr>
        <p:spPr>
          <a:xfrm>
            <a:off x="2543653" y="4785691"/>
            <a:ext cx="6371748" cy="435524"/>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（Ｃ）水準：研修及び医療の質の評価とともに中長期的に検証</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6" name="右矢印 65"/>
          <p:cNvSpPr/>
          <p:nvPr/>
        </p:nvSpPr>
        <p:spPr>
          <a:xfrm>
            <a:off x="231032" y="4227554"/>
            <a:ext cx="1464572" cy="18936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3" name="正方形/長方形 62"/>
          <p:cNvSpPr/>
          <p:nvPr/>
        </p:nvSpPr>
        <p:spPr>
          <a:xfrm>
            <a:off x="1750617" y="4275379"/>
            <a:ext cx="808984" cy="79135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時間外労働上限規制の施行</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7" name="テキスト ボックス 66"/>
          <p:cNvSpPr txBox="1"/>
          <p:nvPr/>
        </p:nvSpPr>
        <p:spPr>
          <a:xfrm>
            <a:off x="8791850" y="4526835"/>
            <a:ext cx="919685" cy="646331"/>
          </a:xfrm>
          <a:prstGeom prst="rect">
            <a:avLst/>
          </a:prstGeom>
          <a:noFill/>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（この後も引き続き残る）</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8" name="テキスト ボックス 67"/>
          <p:cNvSpPr txBox="1"/>
          <p:nvPr/>
        </p:nvSpPr>
        <p:spPr>
          <a:xfrm>
            <a:off x="190088" y="5378536"/>
            <a:ext cx="9650189" cy="1554272"/>
          </a:xfrm>
          <a:prstGeom prst="rect">
            <a:avLst/>
          </a:prstGeom>
          <a:noFill/>
        </p:spPr>
        <p:txBody>
          <a:bodyPr wrap="square" rtlCol="0">
            <a:spAutoFit/>
          </a:bodyPr>
          <a:lstStyle/>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とりまとめ内容の制度化・実施の際には、追加的健康確保措置が実効性をもって運用され、医師の健康を確実に担保するとともに、（Ｂ）水準の解消等に向けて労働時間短縮を着実に推進することが最重要。</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個々の医療機関が労働時間短縮・医師の健康確保を進めた上で、労使で十分に話し合い、時間外労働について３６協定を締結することが重要</a:t>
            </a:r>
            <a:r>
              <a:rPr kumimoji="1" lang="ja-JP" altLang="en-US" sz="14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さらに</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、地域医療確保のためにも、医療機関に対する実効的な支援等について確実に実行に移していけるよう、厚生労働省を始めとした行政</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の速やかな具体的</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対応を強く求める</a:t>
            </a: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医師と国民が受ける医療の双方を社会全体で守っていくと強く決意する。</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角丸四角形 32"/>
          <p:cNvSpPr/>
          <p:nvPr/>
        </p:nvSpPr>
        <p:spPr>
          <a:xfrm>
            <a:off x="114831" y="423822"/>
            <a:ext cx="968638" cy="75334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（Ｂ）水準</a:t>
            </a:r>
            <a:endParaRPr kumimoji="1" lang="en-US" altLang="ja-JP"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角丸四角形 33"/>
          <p:cNvSpPr/>
          <p:nvPr/>
        </p:nvSpPr>
        <p:spPr>
          <a:xfrm>
            <a:off x="117310" y="1346921"/>
            <a:ext cx="966160" cy="75522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（Ｃ）－１</a:t>
            </a:r>
            <a:endParaRPr kumimoji="1" lang="en-US" altLang="ja-JP"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水準</a:t>
            </a:r>
            <a:endParaRPr kumimoji="1" lang="en-US" altLang="ja-JP"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（研修医）</a:t>
            </a:r>
            <a:endParaRPr kumimoji="1" lang="en-US" altLang="ja-JP"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35" name="角丸四角形 34"/>
          <p:cNvSpPr/>
          <p:nvPr/>
        </p:nvSpPr>
        <p:spPr>
          <a:xfrm>
            <a:off x="112000" y="2192955"/>
            <a:ext cx="974522" cy="73643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（Ｃ）－２</a:t>
            </a:r>
            <a:endParaRPr kumimoji="1" lang="en-US" altLang="ja-JP"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水準</a:t>
            </a:r>
            <a:endParaRPr kumimoji="1" lang="en-US" altLang="ja-JP"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（高度特定技能）</a:t>
            </a:r>
            <a:endParaRPr kumimoji="1" lang="en-US" altLang="ja-JP" sz="8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41" name="表 40"/>
          <p:cNvGraphicFramePr>
            <a:graphicFrameLocks noGrp="1"/>
          </p:cNvGraphicFramePr>
          <p:nvPr>
            <p:extLst/>
          </p:nvPr>
        </p:nvGraphicFramePr>
        <p:xfrm>
          <a:off x="1202567" y="268196"/>
          <a:ext cx="8598145" cy="2687320"/>
        </p:xfrm>
        <a:graphic>
          <a:graphicData uri="http://schemas.openxmlformats.org/drawingml/2006/table">
            <a:tbl>
              <a:tblPr firstRow="1" bandRow="1">
                <a:tableStyleId>{5940675A-B579-460E-94D1-54222C63F5DA}</a:tableStyleId>
              </a:tblPr>
              <a:tblGrid>
                <a:gridCol w="8598145">
                  <a:extLst>
                    <a:ext uri="{9D8B030D-6E8A-4147-A177-3AD203B41FA5}">
                      <a16:colId xmlns:a16="http://schemas.microsoft.com/office/drawing/2014/main" val="3853352677"/>
                    </a:ext>
                  </a:extLst>
                </a:gridCol>
              </a:tblGrid>
              <a:tr h="527900">
                <a:tc>
                  <a:txBody>
                    <a:bodyPr/>
                    <a:lstStyle/>
                    <a:p>
                      <a:pPr>
                        <a:lnSpc>
                          <a:spcPts val="1900"/>
                        </a:lnSpc>
                      </a:pPr>
                      <a:r>
                        <a:rPr kumimoji="1" lang="ja-JP" altLang="en-US" sz="1300" dirty="0" smtClean="0">
                          <a:latin typeface="ＭＳ ゴシック" panose="020B0609070205080204" pitchFamily="49" charset="-128"/>
                          <a:ea typeface="ＭＳ ゴシック" panose="020B0609070205080204" pitchFamily="49" charset="-128"/>
                        </a:rPr>
                        <a:t>医療機関機能、労働時間短縮の取組等の国が定める客観的要件を踏まえ都道府県が対象医療機関を特定⇒特定された機能にかかる業務につき（Ａ）水準超での３６協定が可能に。新たに設ける「評価機能」が医療機関ごとの長時間労働の実態や取組状況の分析・評価を実施。結果を医療機関・都道府県に通知・住民に公表し、当該医療機関と地域医療提供体制の双方から労働時間短縮に向けて取り組む。</a:t>
                      </a:r>
                      <a:endParaRPr kumimoji="1" lang="en-US" altLang="ja-JP" sz="1300" dirty="0" smtClean="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522635082"/>
                  </a:ext>
                </a:extLst>
              </a:tr>
              <a:tr h="527900">
                <a:tc>
                  <a:txBody>
                    <a:bodyPr/>
                    <a:lstStyle/>
                    <a:p>
                      <a:pPr>
                        <a:lnSpc>
                          <a:spcPts val="1900"/>
                        </a:lnSpc>
                      </a:pPr>
                      <a:r>
                        <a:rPr kumimoji="1" lang="ja-JP" altLang="en-US" sz="1300" dirty="0" smtClean="0">
                          <a:latin typeface="ＭＳ ゴシック" panose="020B0609070205080204" pitchFamily="49" charset="-128"/>
                          <a:ea typeface="ＭＳ ゴシック" panose="020B0609070205080204" pitchFamily="49" charset="-128"/>
                        </a:rPr>
                        <a:t>臨床研修・専門研修プログラムにおいて想定最大時間外労働（実績）を明示。これが（Ａ）水準を超える医療機関を都道府県が特定（</a:t>
                      </a:r>
                      <a:r>
                        <a:rPr kumimoji="1" lang="en-US" altLang="ja-JP" sz="1300" dirty="0" smtClean="0">
                          <a:latin typeface="ＭＳ ゴシック" panose="020B0609070205080204" pitchFamily="49" charset="-128"/>
                          <a:ea typeface="ＭＳ ゴシック" panose="020B0609070205080204" pitchFamily="49" charset="-128"/>
                        </a:rPr>
                        <a:t>※</a:t>
                      </a:r>
                      <a:r>
                        <a:rPr kumimoji="1" lang="ja-JP" altLang="en-US" sz="1300" dirty="0" smtClean="0">
                          <a:latin typeface="ＭＳ ゴシック" panose="020B0609070205080204" pitchFamily="49" charset="-128"/>
                          <a:ea typeface="ＭＳ ゴシック" panose="020B0609070205080204" pitchFamily="49" charset="-128"/>
                        </a:rPr>
                        <a:t>超えない場合は（Ａ）水準の適用）⇒「臨床研修・専門研修に係る業務」につき（Ａ）水準超での３６協定が可能に。医師は明示時間数を踏まえ自らプログラムを選択・応募。</a:t>
                      </a:r>
                      <a:endParaRPr kumimoji="1" lang="ja-JP" altLang="en-US" sz="13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4147741685"/>
                  </a:ext>
                </a:extLst>
              </a:tr>
              <a:tr h="527900">
                <a:tc>
                  <a:txBody>
                    <a:bodyPr/>
                    <a:lstStyle/>
                    <a:p>
                      <a:pPr marL="0" marR="0" lvl="0" indent="0" algn="l" defTabSz="914400" rtl="0" eaLnBrk="1" fontAlgn="auto" latinLnBrk="0" hangingPunct="1">
                        <a:lnSpc>
                          <a:spcPts val="1900"/>
                        </a:lnSpc>
                        <a:spcBef>
                          <a:spcPts val="0"/>
                        </a:spcBef>
                        <a:spcAft>
                          <a:spcPts val="0"/>
                        </a:spcAft>
                        <a:buClrTx/>
                        <a:buSzTx/>
                        <a:buFontTx/>
                        <a:buNone/>
                        <a:tabLst/>
                        <a:defRPr/>
                      </a:pPr>
                      <a:r>
                        <a:rPr kumimoji="1" lang="ja-JP" altLang="en-US" sz="1300" dirty="0" smtClean="0">
                          <a:latin typeface="ＭＳ ゴシック" panose="020B0609070205080204" pitchFamily="49" charset="-128"/>
                          <a:ea typeface="ＭＳ ゴシック" panose="020B0609070205080204" pitchFamily="49" charset="-128"/>
                        </a:rPr>
                        <a:t>高度技能育成を要する分野を審査組織（</a:t>
                      </a:r>
                      <a:r>
                        <a:rPr kumimoji="1" lang="en-US" altLang="ja-JP" sz="1300" dirty="0" smtClean="0">
                          <a:latin typeface="ＭＳ ゴシック" panose="020B0609070205080204" pitchFamily="49" charset="-128"/>
                          <a:ea typeface="ＭＳ ゴシック" panose="020B0609070205080204" pitchFamily="49" charset="-128"/>
                        </a:rPr>
                        <a:t>※</a:t>
                      </a:r>
                      <a:r>
                        <a:rPr kumimoji="1" lang="ja-JP" altLang="en-US" sz="1300" dirty="0" smtClean="0">
                          <a:latin typeface="ＭＳ ゴシック" panose="020B0609070205080204" pitchFamily="49" charset="-128"/>
                          <a:ea typeface="ＭＳ ゴシック" panose="020B0609070205080204" pitchFamily="49" charset="-128"/>
                        </a:rPr>
                        <a:t>高度な医学的見地からの審査を行う）が特定。必要な設備・体制を整備している医療機関を都道府県が特定⇒「高度特定技能育成に係る業務」につき（Ａ）水準超での３６協定が可能に。医師が自由な意欲により計画を作成し、審査組織の個別承認を経たのちに実際の適用となる。</a:t>
                      </a:r>
                      <a:endParaRPr kumimoji="1" lang="ja-JP" altLang="en-US" sz="13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680512537"/>
                  </a:ext>
                </a:extLst>
              </a:tr>
            </a:tbl>
          </a:graphicData>
        </a:graphic>
      </p:graphicFrame>
      <p:sp>
        <p:nvSpPr>
          <p:cNvPr id="49" name="テキスト ボックス 48"/>
          <p:cNvSpPr txBox="1"/>
          <p:nvPr/>
        </p:nvSpPr>
        <p:spPr>
          <a:xfrm>
            <a:off x="22080" y="-5698"/>
            <a:ext cx="287771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smtClean="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Ｂ・Ｃ水準の適用の対象、手順等</a:t>
            </a:r>
            <a:endParaRPr kumimoji="1" lang="ja-JP" altLang="en-US" sz="1400" b="0" i="0" u="sng" strike="noStrike" kern="120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sp>
        <p:nvSpPr>
          <p:cNvPr id="50" name="テキスト ボックス 49"/>
          <p:cNvSpPr txBox="1"/>
          <p:nvPr/>
        </p:nvSpPr>
        <p:spPr>
          <a:xfrm>
            <a:off x="290020" y="2913317"/>
            <a:ext cx="9650189" cy="43088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現在</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般労働者の副業・兼業に係る労働時間管理の取扱いについては「副業・兼業の場合の労働時間管理の在り方に関する検討会」において検討されている。このため、兼業（複数勤務）を行う医師に対する労働時間管理等の在り方については、改めて検討</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0" name="テキスト ボックス 29"/>
          <p:cNvSpPr txBox="1"/>
          <p:nvPr/>
        </p:nvSpPr>
        <p:spPr>
          <a:xfrm>
            <a:off x="9433629" y="6472340"/>
            <a:ext cx="30168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2E87B31-8F4B-4EAF-97C1-BF234233A3D0}" type="slidenum">
              <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60410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1998932" y="2289536"/>
            <a:ext cx="0" cy="144057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角丸四角形 10"/>
          <p:cNvSpPr/>
          <p:nvPr/>
        </p:nvSpPr>
        <p:spPr>
          <a:xfrm>
            <a:off x="1986061" y="3885796"/>
            <a:ext cx="7760068" cy="304795"/>
          </a:xfrm>
          <a:prstGeom prst="roundRect">
            <a:avLst>
              <a:gd name="adj" fmla="val 10346"/>
            </a:avLst>
          </a:prstGeom>
          <a:solidFill>
            <a:srgbClr val="CCCCFF"/>
          </a:solidFill>
          <a:ln w="381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95" rtl="0" eaLnBrk="1" fontAlgn="auto" latinLnBrk="0" hangingPunct="1">
              <a:lnSpc>
                <a:spcPct val="100000"/>
              </a:lnSpc>
              <a:spcBef>
                <a:spcPts val="0"/>
              </a:spcBef>
              <a:spcAft>
                <a:spcPts val="0"/>
              </a:spcAft>
              <a:buClrTx/>
              <a:buSzTx/>
              <a:buFontTx/>
              <a:buNone/>
              <a:tabLst/>
              <a:defRPr/>
            </a:pPr>
            <a:r>
              <a:rPr kumimoji="0" lang="ja-JP" altLang="en-US" sz="1400" b="0" i="0" u="sng"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月の上限を超える場合の面接指導と就業上の措置（</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いわゆるﾄﾞｸﾀｰｽﾄｯﾌﾟ）</a:t>
            </a:r>
          </a:p>
        </p:txBody>
      </p:sp>
      <p:sp>
        <p:nvSpPr>
          <p:cNvPr id="12" name="正方形/長方形 11"/>
          <p:cNvSpPr/>
          <p:nvPr/>
        </p:nvSpPr>
        <p:spPr>
          <a:xfrm>
            <a:off x="4616004" y="1688994"/>
            <a:ext cx="514157" cy="19968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97"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197"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197"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15" name="正方形/長方形 14"/>
          <p:cNvSpPr/>
          <p:nvPr/>
        </p:nvSpPr>
        <p:spPr>
          <a:xfrm>
            <a:off x="3778996" y="1688994"/>
            <a:ext cx="786082" cy="201274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457197"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Ｂ：地域医療確保暫定特例水準</a:t>
            </a:r>
            <a:r>
              <a:rPr kumimoji="0" lang="en-US" altLang="ja-JP" sz="11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1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医療機関を特定</a:t>
            </a:r>
            <a:r>
              <a:rPr kumimoji="0" lang="en-US" altLang="ja-JP" sz="11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p>
        </p:txBody>
      </p:sp>
      <p:sp>
        <p:nvSpPr>
          <p:cNvPr id="17" name="テキスト ボックス 16"/>
          <p:cNvSpPr txBox="1"/>
          <p:nvPr/>
        </p:nvSpPr>
        <p:spPr>
          <a:xfrm>
            <a:off x="8917946" y="1171727"/>
            <a:ext cx="979520"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将来に向けて縮減方向</a:t>
            </a:r>
          </a:p>
        </p:txBody>
      </p:sp>
      <p:sp>
        <p:nvSpPr>
          <p:cNvPr id="19" name="テキスト ボックス 18"/>
          <p:cNvSpPr txBox="1"/>
          <p:nvPr/>
        </p:nvSpPr>
        <p:spPr>
          <a:xfrm>
            <a:off x="2018515" y="816627"/>
            <a:ext cx="5620216" cy="276999"/>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2024</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年４月～</a:t>
            </a:r>
          </a:p>
        </p:txBody>
      </p:sp>
      <p:sp>
        <p:nvSpPr>
          <p:cNvPr id="27" name="テキスト ボックス 26"/>
          <p:cNvSpPr txBox="1"/>
          <p:nvPr/>
        </p:nvSpPr>
        <p:spPr>
          <a:xfrm>
            <a:off x="1906900" y="2076374"/>
            <a:ext cx="183801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960</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100</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時間（例外あり）</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いずれも休日労働含む</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p:cNvSpPr txBox="1"/>
          <p:nvPr/>
        </p:nvSpPr>
        <p:spPr>
          <a:xfrm>
            <a:off x="2966258" y="1183701"/>
            <a:ext cx="1612815" cy="5539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1,860</a:t>
            </a:r>
            <a:r>
              <a:rPr kumimoji="1" lang="ja-JP" altLang="en-US" sz="10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100</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時間（例外あり）</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いずれも休日労働含む</a:t>
            </a:r>
          </a:p>
        </p:txBody>
      </p:sp>
      <p:cxnSp>
        <p:nvCxnSpPr>
          <p:cNvPr id="34" name="直線コネクタ 33"/>
          <p:cNvCxnSpPr/>
          <p:nvPr/>
        </p:nvCxnSpPr>
        <p:spPr>
          <a:xfrm>
            <a:off x="1783837" y="728613"/>
            <a:ext cx="3750" cy="571276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6" name="グループ化 35"/>
          <p:cNvGrpSpPr/>
          <p:nvPr/>
        </p:nvGrpSpPr>
        <p:grpSpPr>
          <a:xfrm>
            <a:off x="289778" y="2758394"/>
            <a:ext cx="1359355" cy="924686"/>
            <a:chOff x="3750339" y="3417696"/>
            <a:chExt cx="1586667" cy="931833"/>
          </a:xfrm>
          <a:solidFill>
            <a:srgbClr val="CCFFFF"/>
          </a:solidFill>
        </p:grpSpPr>
        <p:sp>
          <p:nvSpPr>
            <p:cNvPr id="37" name="正方形/長方形 36"/>
            <p:cNvSpPr/>
            <p:nvPr/>
          </p:nvSpPr>
          <p:spPr>
            <a:xfrm>
              <a:off x="3750339" y="3825338"/>
              <a:ext cx="816054" cy="5241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38" name="正方形/長方形 37"/>
            <p:cNvSpPr/>
            <p:nvPr/>
          </p:nvSpPr>
          <p:spPr>
            <a:xfrm>
              <a:off x="4520952" y="3417696"/>
              <a:ext cx="816054" cy="9318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pSp>
      <p:sp>
        <p:nvSpPr>
          <p:cNvPr id="39" name="正方形/長方形 38"/>
          <p:cNvSpPr/>
          <p:nvPr/>
        </p:nvSpPr>
        <p:spPr>
          <a:xfrm>
            <a:off x="193168" y="3192220"/>
            <a:ext cx="3848169" cy="65468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原則）</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１か月</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45</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１年</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360</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endPar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この（原則）については医師も同様。</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0" name="テキスト ボックス 39"/>
          <p:cNvSpPr txBox="1"/>
          <p:nvPr/>
        </p:nvSpPr>
        <p:spPr>
          <a:xfrm>
            <a:off x="301897" y="1267473"/>
            <a:ext cx="1540747"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（例外）</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720</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・複数月平均</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80</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時間（休日労働含む）</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時間未満</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（休日労働含む）</a:t>
            </a: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年間６か月まで</a:t>
            </a:r>
          </a:p>
        </p:txBody>
      </p:sp>
      <p:cxnSp>
        <p:nvCxnSpPr>
          <p:cNvPr id="41" name="直線矢印コネクタ 40"/>
          <p:cNvCxnSpPr/>
          <p:nvPr/>
        </p:nvCxnSpPr>
        <p:spPr>
          <a:xfrm>
            <a:off x="1400773" y="2355682"/>
            <a:ext cx="0" cy="2767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正方形/長方形 47"/>
          <p:cNvSpPr/>
          <p:nvPr/>
        </p:nvSpPr>
        <p:spPr>
          <a:xfrm>
            <a:off x="1966052" y="2579479"/>
            <a:ext cx="1778858" cy="11167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97"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Ａ：診療従事勤務医に</a:t>
            </a:r>
            <a:r>
              <a:rPr kumimoji="0" lang="en-US" altLang="ja-JP"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2024</a:t>
            </a:r>
            <a:r>
              <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年度以降適用される水準</a:t>
            </a:r>
            <a:endParaRPr kumimoji="0" lang="en-US" altLang="ja-JP" sz="1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50" name="角丸四角形 49"/>
          <p:cNvSpPr/>
          <p:nvPr/>
        </p:nvSpPr>
        <p:spPr>
          <a:xfrm>
            <a:off x="1981784" y="4379512"/>
            <a:ext cx="1728050" cy="2104815"/>
          </a:xfrm>
          <a:prstGeom prst="roundRect">
            <a:avLst>
              <a:gd name="adj" fmla="val 6544"/>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2" name="テキスト ボックス 51"/>
          <p:cNvSpPr txBox="1"/>
          <p:nvPr/>
        </p:nvSpPr>
        <p:spPr>
          <a:xfrm>
            <a:off x="2023396" y="5810029"/>
            <a:ext cx="174199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実際に定める３６協定の上限時間数が一般則を超えない場合を除く。</a:t>
            </a:r>
          </a:p>
        </p:txBody>
      </p:sp>
      <p:sp>
        <p:nvSpPr>
          <p:cNvPr id="53" name="角丸四角形 52"/>
          <p:cNvSpPr/>
          <p:nvPr/>
        </p:nvSpPr>
        <p:spPr>
          <a:xfrm>
            <a:off x="9046538" y="4373952"/>
            <a:ext cx="809292" cy="2101634"/>
          </a:xfrm>
          <a:prstGeom prst="roundRect">
            <a:avLst>
              <a:gd name="adj" fmla="val 8788"/>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連続勤務時間制限</a:t>
            </a:r>
            <a:r>
              <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時間・勤務間インターバル９時間の確保・</a:t>
            </a:r>
            <a:r>
              <a:rPr kumimoji="1" lang="ja-JP" altLang="en-US" sz="11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代償休息の</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セット（義務）</a:t>
            </a:r>
          </a:p>
        </p:txBody>
      </p:sp>
      <p:sp>
        <p:nvSpPr>
          <p:cNvPr id="54" name="加算 53"/>
          <p:cNvSpPr/>
          <p:nvPr/>
        </p:nvSpPr>
        <p:spPr>
          <a:xfrm>
            <a:off x="9249639" y="4148215"/>
            <a:ext cx="399384" cy="34946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角丸四角形 54"/>
          <p:cNvSpPr/>
          <p:nvPr/>
        </p:nvSpPr>
        <p:spPr>
          <a:xfrm>
            <a:off x="4663940" y="4392307"/>
            <a:ext cx="1070131" cy="2105700"/>
          </a:xfrm>
          <a:prstGeom prst="roundRect">
            <a:avLst>
              <a:gd name="adj" fmla="val 7514"/>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連続勤務時間制限</a:t>
            </a:r>
            <a:r>
              <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時間・勤務間インターバル９時間の確保・</a:t>
            </a:r>
            <a:r>
              <a:rPr kumimoji="1" lang="ja-JP" altLang="en-US" sz="11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代償休息の</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セット（</a:t>
            </a:r>
            <a:r>
              <a:rPr kumimoji="1" lang="ja-JP" altLang="en-US" sz="11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義務）</a:t>
            </a:r>
            <a:endParaRPr kumimoji="1" lang="en-US" altLang="ja-JP" sz="11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初期研修医については連続勤務時間制限を強化して徹底（代償休息不要）</a:t>
            </a:r>
            <a:endPar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8" name="正方形/長方形 57"/>
          <p:cNvSpPr/>
          <p:nvPr/>
        </p:nvSpPr>
        <p:spPr>
          <a:xfrm>
            <a:off x="7980217" y="2595259"/>
            <a:ext cx="983192" cy="111679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97"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Ａ</a:t>
            </a:r>
            <a:endParaRPr kumimoji="0" lang="en-US" altLang="ja-JP" sz="20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59" name="テキスト ボックス 58"/>
          <p:cNvSpPr txBox="1"/>
          <p:nvPr/>
        </p:nvSpPr>
        <p:spPr>
          <a:xfrm>
            <a:off x="7955280" y="722155"/>
            <a:ext cx="1898211" cy="646331"/>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将来</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（暫定特例水準の解消（＝</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2035</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年度末）後）</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 name="右矢印 1"/>
          <p:cNvSpPr/>
          <p:nvPr/>
        </p:nvSpPr>
        <p:spPr>
          <a:xfrm>
            <a:off x="7689776" y="1626276"/>
            <a:ext cx="187663" cy="173066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p:cNvSpPr txBox="1"/>
          <p:nvPr/>
        </p:nvSpPr>
        <p:spPr>
          <a:xfrm>
            <a:off x="289778" y="797722"/>
            <a:ext cx="1347411" cy="276999"/>
          </a:xfrm>
          <a:prstGeom prst="rect">
            <a:avLst/>
          </a:prstGeom>
        </p:spPr>
        <p:style>
          <a:lnRef idx="2">
            <a:schemeClr val="dk1"/>
          </a:lnRef>
          <a:fillRef idx="1">
            <a:schemeClr val="lt1"/>
          </a:fillRef>
          <a:effectRef idx="0">
            <a:schemeClr val="dk1"/>
          </a:effectRef>
          <a:fontRef idx="minor">
            <a:schemeClr val="dk1"/>
          </a:fontRef>
        </p:style>
        <p:txBody>
          <a:bodyPr vert="horz"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一般則</a:t>
            </a:r>
          </a:p>
        </p:txBody>
      </p:sp>
      <p:sp>
        <p:nvSpPr>
          <p:cNvPr id="51" name="加算 50"/>
          <p:cNvSpPr/>
          <p:nvPr/>
        </p:nvSpPr>
        <p:spPr>
          <a:xfrm>
            <a:off x="4975628" y="4197369"/>
            <a:ext cx="399384" cy="34946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2" name="角丸四角形 61"/>
          <p:cNvSpPr/>
          <p:nvPr/>
        </p:nvSpPr>
        <p:spPr>
          <a:xfrm>
            <a:off x="3779314" y="4392307"/>
            <a:ext cx="734497" cy="2105700"/>
          </a:xfrm>
          <a:prstGeom prst="roundRect">
            <a:avLst/>
          </a:prstGeom>
          <a:solidFill>
            <a:schemeClr val="accent1">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3" name="角丸四角形 62"/>
          <p:cNvSpPr/>
          <p:nvPr/>
        </p:nvSpPr>
        <p:spPr>
          <a:xfrm>
            <a:off x="7854439" y="4370771"/>
            <a:ext cx="1113588" cy="2114705"/>
          </a:xfrm>
          <a:prstGeom prst="roundRect">
            <a:avLst>
              <a:gd name="adj" fmla="val 6544"/>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64" name="テキスト ボックス 63"/>
          <p:cNvSpPr txBox="1"/>
          <p:nvPr/>
        </p:nvSpPr>
        <p:spPr>
          <a:xfrm>
            <a:off x="7768107" y="5655490"/>
            <a:ext cx="13394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実際に定める３６協定の上限時間数が一般則を超えない場合を除く。</a:t>
            </a:r>
          </a:p>
        </p:txBody>
      </p:sp>
      <p:sp>
        <p:nvSpPr>
          <p:cNvPr id="65" name="加算 64"/>
          <p:cNvSpPr/>
          <p:nvPr/>
        </p:nvSpPr>
        <p:spPr>
          <a:xfrm>
            <a:off x="3214487" y="4165105"/>
            <a:ext cx="399384" cy="34946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6" name="加算 65"/>
          <p:cNvSpPr/>
          <p:nvPr/>
        </p:nvSpPr>
        <p:spPr>
          <a:xfrm>
            <a:off x="4021935" y="4196043"/>
            <a:ext cx="399384" cy="34946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7" name="加算 66"/>
          <p:cNvSpPr/>
          <p:nvPr/>
        </p:nvSpPr>
        <p:spPr>
          <a:xfrm>
            <a:off x="8518562" y="4168696"/>
            <a:ext cx="399384" cy="349464"/>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8" name="テキスト ボックス 67"/>
          <p:cNvSpPr txBox="1"/>
          <p:nvPr/>
        </p:nvSpPr>
        <p:spPr>
          <a:xfrm>
            <a:off x="3768920" y="4583493"/>
            <a:ext cx="764779"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連続勤務時間制限</a:t>
            </a:r>
            <a:r>
              <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時間・勤務間インターバル９時間の確保・</a:t>
            </a:r>
            <a:r>
              <a:rPr kumimoji="1" lang="ja-JP" altLang="en-US" sz="11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代償休息の</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セット（義務）</a:t>
            </a:r>
          </a:p>
        </p:txBody>
      </p:sp>
      <p:sp>
        <p:nvSpPr>
          <p:cNvPr id="69" name="テキスト ボックス 68"/>
          <p:cNvSpPr txBox="1"/>
          <p:nvPr/>
        </p:nvSpPr>
        <p:spPr>
          <a:xfrm>
            <a:off x="2045340" y="4585959"/>
            <a:ext cx="1622214"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連続勤務時間制限</a:t>
            </a:r>
            <a:r>
              <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時間・勤務間インターバル９時間の確保・</a:t>
            </a:r>
            <a:r>
              <a:rPr kumimoji="1" lang="ja-JP" altLang="en-US" sz="11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代償休息の</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セット（努力義務）</a:t>
            </a:r>
          </a:p>
        </p:txBody>
      </p:sp>
      <p:sp>
        <p:nvSpPr>
          <p:cNvPr id="70" name="テキスト ボックス 69"/>
          <p:cNvSpPr txBox="1"/>
          <p:nvPr/>
        </p:nvSpPr>
        <p:spPr>
          <a:xfrm>
            <a:off x="7819147" y="4554680"/>
            <a:ext cx="124737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連続勤務時間制限</a:t>
            </a:r>
            <a:r>
              <a:rPr kumimoji="1" lang="en-US" altLang="ja-JP"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時間・勤務間インターバル９時間の確保・</a:t>
            </a:r>
            <a:r>
              <a:rPr kumimoji="1" lang="ja-JP" altLang="en-US" sz="11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代償休息の</a:t>
            </a:r>
            <a:r>
              <a:rPr kumimoji="1" lang="ja-JP" altLang="en-US" sz="11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セット（努力義務）</a:t>
            </a:r>
          </a:p>
        </p:txBody>
      </p:sp>
      <p:sp>
        <p:nvSpPr>
          <p:cNvPr id="71" name="テキスト ボックス 70"/>
          <p:cNvSpPr txBox="1"/>
          <p:nvPr/>
        </p:nvSpPr>
        <p:spPr>
          <a:xfrm>
            <a:off x="-14081" y="4436864"/>
            <a:ext cx="369332" cy="1785104"/>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追加的健康確保措置</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2" name="テキスト ボックス 71"/>
          <p:cNvSpPr txBox="1"/>
          <p:nvPr/>
        </p:nvSpPr>
        <p:spPr>
          <a:xfrm>
            <a:off x="-5262" y="1429727"/>
            <a:ext cx="369332" cy="1631216"/>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時間外労働の上限</a:t>
            </a:r>
            <a:r>
              <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74" name="テキスト ボックス 73"/>
          <p:cNvSpPr txBox="1"/>
          <p:nvPr/>
        </p:nvSpPr>
        <p:spPr>
          <a:xfrm>
            <a:off x="4565078" y="1153016"/>
            <a:ext cx="2624488"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1,860</a:t>
            </a:r>
            <a:r>
              <a:rPr kumimoji="1" lang="ja-JP" altLang="en-US" sz="1000" b="0" i="0" u="none" strike="noStrike" kern="1200" cap="none" spc="0" normalizeH="0" baseline="0" noProof="0" dirty="0" smtClean="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100</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時間（例外あり）</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いずれも休日労働含む</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⇒将来に向けて縮減方向</a:t>
            </a:r>
          </a:p>
        </p:txBody>
      </p:sp>
      <p:cxnSp>
        <p:nvCxnSpPr>
          <p:cNvPr id="4" name="直線コネクタ 3"/>
          <p:cNvCxnSpPr/>
          <p:nvPr/>
        </p:nvCxnSpPr>
        <p:spPr>
          <a:xfrm flipV="1">
            <a:off x="289778" y="2601310"/>
            <a:ext cx="12119" cy="5739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93897" y="2613182"/>
            <a:ext cx="1333766" cy="65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627663" y="2613667"/>
            <a:ext cx="0" cy="12766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a:off x="5173282" y="1688995"/>
            <a:ext cx="454532" cy="200514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97"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4823792" y="2008745"/>
            <a:ext cx="569387" cy="1699782"/>
          </a:xfrm>
          <a:prstGeom prst="rect">
            <a:avLst/>
          </a:prstGeom>
        </p:spPr>
        <p:txBody>
          <a:bodyPr vert="eaVert" wrap="square">
            <a:sp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集中的技能向上水準</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197"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医療機関を特定</a:t>
            </a:r>
            <a:r>
              <a:rPr kumimoji="0"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0" lang="en-US" altLang="ja-JP"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1" name="正方形/長方形 20"/>
          <p:cNvSpPr/>
          <p:nvPr/>
        </p:nvSpPr>
        <p:spPr>
          <a:xfrm>
            <a:off x="4538380" y="1667480"/>
            <a:ext cx="633507" cy="307777"/>
          </a:xfrm>
          <a:prstGeom prst="rect">
            <a:avLst/>
          </a:prstGeom>
        </p:spPr>
        <p:txBody>
          <a:bodyPr wrap="none">
            <a:sp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a:t>
            </a:r>
            <a:r>
              <a:rPr kumimoji="0" lang="en-US" altLang="ja-JP"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１</a:t>
            </a:r>
            <a:endParaRPr kumimoji="0" lang="ja-JP" altLang="en-US" sz="1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22" name="正方形/長方形 21"/>
          <p:cNvSpPr/>
          <p:nvPr/>
        </p:nvSpPr>
        <p:spPr>
          <a:xfrm>
            <a:off x="5100404" y="1658122"/>
            <a:ext cx="633507" cy="307777"/>
          </a:xfrm>
          <a:prstGeom prst="rect">
            <a:avLst/>
          </a:prstGeom>
        </p:spPr>
        <p:txBody>
          <a:bodyPr wrap="none">
            <a:sp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a:t>
            </a:r>
            <a:r>
              <a:rPr kumimoji="0" lang="en-US" altLang="ja-JP"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２</a:t>
            </a:r>
            <a:endParaRPr kumimoji="0" lang="ja-JP" altLang="en-US" sz="1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23" name="大かっこ 22"/>
          <p:cNvSpPr/>
          <p:nvPr/>
        </p:nvSpPr>
        <p:spPr>
          <a:xfrm>
            <a:off x="5704474" y="1750264"/>
            <a:ext cx="1924667" cy="1918936"/>
          </a:xfrm>
          <a:prstGeom prst="bracketPair">
            <a:avLst>
              <a:gd name="adj" fmla="val 524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marL="0" marR="0" lvl="0" indent="0" algn="l" defTabSz="457197" rtl="0" eaLnBrk="1" fontAlgn="auto" latinLnBrk="0" hangingPunct="1">
              <a:lnSpc>
                <a:spcPts val="14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Ｃ－１：初期・後期研修医が、研修プログラムに沿って基礎的な技能や能力を修得する際に</a:t>
            </a:r>
            <a:r>
              <a:rPr kumimoji="0"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適用</a:t>
            </a:r>
            <a:endParaRPr kumimoji="0"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197" rtl="0" eaLnBrk="1" fontAlgn="auto" latinLnBrk="0" hangingPunct="1">
              <a:lnSpc>
                <a:spcPts val="14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本人がプログラムを</a:t>
            </a: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選択</a:t>
            </a:r>
            <a:endParaRPr kumimoji="1" lang="en-US" altLang="ja-JP"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197" rtl="0" eaLnBrk="1" fontAlgn="auto" latinLnBrk="0" hangingPunct="1">
              <a:lnSpc>
                <a:spcPts val="14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Ｃ</a:t>
            </a:r>
            <a:r>
              <a:rPr kumimoji="0"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－２：医籍登録後の臨床従事</a:t>
            </a:r>
            <a:r>
              <a:rPr kumimoji="0"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６年目以降</a:t>
            </a:r>
            <a:r>
              <a:rPr kumimoji="0"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の者が</a:t>
            </a:r>
            <a:r>
              <a:rPr kumimoji="0"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、高度技能</a:t>
            </a:r>
            <a:r>
              <a:rPr kumimoji="0"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の育成が公益上必要な分野について、特定の医療機関で診療に従事する際に</a:t>
            </a:r>
            <a:r>
              <a:rPr kumimoji="0"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適用</a:t>
            </a:r>
            <a:endParaRPr kumimoji="0"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197" rtl="0" eaLnBrk="1" fontAlgn="auto" latinLnBrk="0" hangingPunct="1">
              <a:lnSpc>
                <a:spcPts val="14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本人の発意により計画を作成</a:t>
            </a:r>
            <a:r>
              <a:rPr kumimoji="1" lang="ja-JP" altLang="en-US" sz="9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し、医療機関が</a:t>
            </a:r>
            <a:r>
              <a:rPr kumimoji="1" lang="ja-JP" altLang="en-US"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審査組織に承認申請</a:t>
            </a:r>
            <a:endParaRPr kumimoji="1" lang="en-US" altLang="ja-JP" sz="9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6" name="正方形/長方形 55"/>
          <p:cNvSpPr/>
          <p:nvPr/>
        </p:nvSpPr>
        <p:spPr>
          <a:xfrm>
            <a:off x="9009384" y="1688995"/>
            <a:ext cx="446161" cy="202306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97"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197"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197"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57" name="正方形/長方形 56"/>
          <p:cNvSpPr/>
          <p:nvPr/>
        </p:nvSpPr>
        <p:spPr>
          <a:xfrm>
            <a:off x="9516180" y="1688995"/>
            <a:ext cx="328954" cy="199683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197"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75" name="正方形/長方形 74"/>
          <p:cNvSpPr/>
          <p:nvPr/>
        </p:nvSpPr>
        <p:spPr>
          <a:xfrm>
            <a:off x="8954260" y="3073879"/>
            <a:ext cx="661097" cy="276999"/>
          </a:xfrm>
          <a:prstGeom prst="rect">
            <a:avLst/>
          </a:prstGeom>
        </p:spPr>
        <p:txBody>
          <a:bodyPr wrap="square">
            <a:sp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a:t>
            </a:r>
            <a:r>
              <a:rPr kumimoji="0" lang="en-US" altLang="ja-JP"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１</a:t>
            </a:r>
            <a:endParaRPr kumimoji="0"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76" name="正方形/長方形 75"/>
          <p:cNvSpPr/>
          <p:nvPr/>
        </p:nvSpPr>
        <p:spPr>
          <a:xfrm>
            <a:off x="9397925" y="3070028"/>
            <a:ext cx="680804" cy="276999"/>
          </a:xfrm>
          <a:prstGeom prst="rect">
            <a:avLst/>
          </a:prstGeom>
        </p:spPr>
        <p:txBody>
          <a:bodyPr wrap="square">
            <a:spAutoFit/>
          </a:bodyPr>
          <a:lstStyle/>
          <a:p>
            <a:pPr marL="0" marR="0" lvl="0" indent="0" algn="l" defTabSz="457197"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a:t>
            </a:r>
            <a:r>
              <a:rPr kumimoji="0" lang="en-US" altLang="ja-JP"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２</a:t>
            </a:r>
            <a:endParaRPr kumimoji="0" lang="ja-JP" altLang="en-US" sz="1200" b="1"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61" name="テキスト ボックス 60"/>
          <p:cNvSpPr txBox="1"/>
          <p:nvPr/>
        </p:nvSpPr>
        <p:spPr>
          <a:xfrm>
            <a:off x="7668331" y="2055607"/>
            <a:ext cx="1838010"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960</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100</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時間（例外あり）</a:t>
            </a:r>
            <a:endPar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いずれも休日労働含む</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endParaRPr>
          </a:p>
        </p:txBody>
      </p:sp>
      <p:sp>
        <p:nvSpPr>
          <p:cNvPr id="30" name="下矢印 29"/>
          <p:cNvSpPr/>
          <p:nvPr/>
        </p:nvSpPr>
        <p:spPr>
          <a:xfrm>
            <a:off x="9539252" y="1699519"/>
            <a:ext cx="295134" cy="5040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77" name="下矢印 76"/>
          <p:cNvSpPr/>
          <p:nvPr/>
        </p:nvSpPr>
        <p:spPr>
          <a:xfrm>
            <a:off x="9088197" y="1696988"/>
            <a:ext cx="295134" cy="504056"/>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cxnSp>
        <p:nvCxnSpPr>
          <p:cNvPr id="13" name="直線コネクタ 12"/>
          <p:cNvCxnSpPr/>
          <p:nvPr/>
        </p:nvCxnSpPr>
        <p:spPr>
          <a:xfrm>
            <a:off x="87882" y="3696276"/>
            <a:ext cx="9743009" cy="7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3634579" y="6534257"/>
            <a:ext cx="5980778"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あわせ</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て</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0"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155</a:t>
            </a:r>
            <a:r>
              <a:rPr kumimoji="0"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時間を超える場合には労働時間短縮の具体的</a:t>
            </a:r>
            <a:r>
              <a:rPr kumimoji="0"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取組を講ずる。</a:t>
            </a:r>
            <a:endParaRPr kumimoji="0" lang="ja-JP" altLang="en-US" sz="12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5" name="テキスト ボックス 4"/>
          <p:cNvSpPr txBox="1"/>
          <p:nvPr/>
        </p:nvSpPr>
        <p:spPr>
          <a:xfrm>
            <a:off x="3269527" y="151391"/>
            <a:ext cx="354937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医師の時間外労働規制について①</a:t>
            </a:r>
            <a:endParaRPr kumimoji="0"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78" name="テキスト ボックス 77"/>
          <p:cNvSpPr txBox="1"/>
          <p:nvPr/>
        </p:nvSpPr>
        <p:spPr>
          <a:xfrm>
            <a:off x="9433629" y="6472340"/>
            <a:ext cx="3129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E793682-8907-48BB-B5F1-D824B6BFC049}" type="slidenum">
              <a:rPr kumimoji="1" lang="ja-JP" altLang="en-US" sz="1800" b="0" i="0" u="none" strike="noStrike" kern="1200" cap="none" spc="0" normalizeH="0" baseline="0" noProof="0" smtClean="0">
                <a:ln>
                  <a:noFill/>
                </a:ln>
                <a:solidFill>
                  <a:prstClr val="black"/>
                </a:solidFill>
                <a:effectLst/>
                <a:uLnTx/>
                <a:uFillTx/>
                <a:latin typeface="Arial"/>
                <a:ea typeface="メイリオ"/>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1" lang="ja-JP" altLang="en-US" sz="18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756302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表 77"/>
          <p:cNvGraphicFramePr>
            <a:graphicFrameLocks noGrp="1"/>
          </p:cNvGraphicFramePr>
          <p:nvPr>
            <p:extLst/>
          </p:nvPr>
        </p:nvGraphicFramePr>
        <p:xfrm>
          <a:off x="66616" y="814669"/>
          <a:ext cx="9772768" cy="1524000"/>
        </p:xfrm>
        <a:graphic>
          <a:graphicData uri="http://schemas.openxmlformats.org/drawingml/2006/table">
            <a:tbl>
              <a:tblPr firstRow="1" bandRow="1">
                <a:tableStyleId>{5940675A-B579-460E-94D1-54222C63F5DA}</a:tableStyleId>
              </a:tblPr>
              <a:tblGrid>
                <a:gridCol w="1014122">
                  <a:extLst>
                    <a:ext uri="{9D8B030D-6E8A-4147-A177-3AD203B41FA5}">
                      <a16:colId xmlns:a16="http://schemas.microsoft.com/office/drawing/2014/main" val="481756899"/>
                    </a:ext>
                  </a:extLst>
                </a:gridCol>
                <a:gridCol w="3598817">
                  <a:extLst>
                    <a:ext uri="{9D8B030D-6E8A-4147-A177-3AD203B41FA5}">
                      <a16:colId xmlns:a16="http://schemas.microsoft.com/office/drawing/2014/main" val="4287491710"/>
                    </a:ext>
                  </a:extLst>
                </a:gridCol>
                <a:gridCol w="1761356">
                  <a:extLst>
                    <a:ext uri="{9D8B030D-6E8A-4147-A177-3AD203B41FA5}">
                      <a16:colId xmlns:a16="http://schemas.microsoft.com/office/drawing/2014/main" val="1138539445"/>
                    </a:ext>
                  </a:extLst>
                </a:gridCol>
                <a:gridCol w="3398473">
                  <a:extLst>
                    <a:ext uri="{9D8B030D-6E8A-4147-A177-3AD203B41FA5}">
                      <a16:colId xmlns:a16="http://schemas.microsoft.com/office/drawing/2014/main" val="574090958"/>
                    </a:ext>
                  </a:extLst>
                </a:gridCol>
              </a:tblGrid>
              <a:tr h="210755">
                <a:tc rowSpan="3">
                  <a:txBody>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36</a:t>
                      </a: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協定で締結できる時間数の上限</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vert="eaVert" anchor="ctr">
                    <a:lnB w="12700" cap="flat" cmpd="sng" algn="ctr">
                      <a:solidFill>
                        <a:schemeClr val="tx1"/>
                      </a:solidFill>
                      <a:prstDash val="solid"/>
                      <a:round/>
                      <a:headEnd type="none" w="med" len="med"/>
                      <a:tailEnd type="none" w="med" len="med"/>
                    </a:lnB>
                  </a:tcPr>
                </a:tc>
                <a:tc>
                  <a:txBody>
                    <a:bodyPr/>
                    <a:lstStyle/>
                    <a:p>
                      <a:pPr algn="l"/>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①通常の時間外労働</a:t>
                      </a:r>
                      <a:r>
                        <a:rPr kumimoji="1" lang="ja-JP" altLang="en-US" sz="1200" u="none" dirty="0" smtClean="0">
                          <a:solidFill>
                            <a:schemeClr val="tx1"/>
                          </a:solidFill>
                          <a:latin typeface="ＭＳ ゴシック" panose="020B0609070205080204" pitchFamily="49" charset="-128"/>
                          <a:ea typeface="ＭＳ ゴシック" panose="020B0609070205080204" pitchFamily="49" charset="-128"/>
                        </a:rPr>
                        <a:t>（休日労働を含まない）</a:t>
                      </a:r>
                      <a:endParaRPr kumimoji="1" lang="ja-JP" altLang="en-US" sz="1400" u="none" dirty="0" smtClean="0">
                        <a:solidFill>
                          <a:schemeClr val="tx1"/>
                        </a:solidFill>
                        <a:latin typeface="ＭＳ ゴシック" panose="020B0609070205080204" pitchFamily="49" charset="-128"/>
                        <a:ea typeface="ＭＳ ゴシック" panose="020B0609070205080204" pitchFamily="49" charset="-128"/>
                      </a:endParaRPr>
                    </a:p>
                  </a:txBody>
                  <a:tcPr anchor="ctr"/>
                </a:tc>
                <a:tc gridSpan="2">
                  <a:txBody>
                    <a:bodyPr/>
                    <a:lstStyle/>
                    <a:p>
                      <a:pPr algn="ct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400" u="none" dirty="0" smtClean="0">
                          <a:solidFill>
                            <a:schemeClr val="tx1"/>
                          </a:solidFill>
                          <a:latin typeface="ＭＳ ゴシック" panose="020B0609070205080204" pitchFamily="49" charset="-128"/>
                          <a:ea typeface="ＭＳ ゴシック" panose="020B0609070205080204" pitchFamily="49" charset="-128"/>
                        </a:rPr>
                        <a:t>45</a:t>
                      </a: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時間以下・年</a:t>
                      </a:r>
                      <a:r>
                        <a:rPr kumimoji="1" lang="en-US" altLang="ja-JP" sz="1400" u="none" dirty="0" smtClean="0">
                          <a:solidFill>
                            <a:schemeClr val="tx1"/>
                          </a:solidFill>
                          <a:latin typeface="ＭＳ ゴシック" panose="020B0609070205080204" pitchFamily="49" charset="-128"/>
                          <a:ea typeface="ＭＳ ゴシック" panose="020B0609070205080204" pitchFamily="49" charset="-128"/>
                        </a:rPr>
                        <a:t>360</a:t>
                      </a: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時間以下</a:t>
                      </a:r>
                      <a:endParaRPr kumimoji="1" lang="ja-JP" altLang="en-US" sz="1400" u="none" dirty="0">
                        <a:solidFill>
                          <a:schemeClr val="tx1"/>
                        </a:solidFill>
                        <a:latin typeface="ＭＳ ゴシック" panose="020B0609070205080204" pitchFamily="49" charset="-128"/>
                        <a:ea typeface="ＭＳ ゴシック" panose="020B0609070205080204" pitchFamily="49" charset="-128"/>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kumimoji="1" lang="ja-JP" altLang="en-US" sz="1400" dirty="0" smtClean="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7613854"/>
                  </a:ext>
                </a:extLst>
              </a:tr>
              <a:tr h="234161">
                <a:tc vMerge="1">
                  <a:txBody>
                    <a:bodyPr/>
                    <a:lstStyle/>
                    <a:p>
                      <a:endParaRPr kumimoji="1" lang="ja-JP" altLang="en-US" dirty="0"/>
                    </a:p>
                  </a:txBody>
                  <a:tcPr/>
                </a:tc>
                <a:tc rowSpan="2">
                  <a:txBody>
                    <a:bodyPr/>
                    <a:lstStyle/>
                    <a:p>
                      <a:pPr algn="l"/>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②「臨時的な必要がある場合」</a:t>
                      </a:r>
                      <a:endParaRPr kumimoji="1" lang="en-US" altLang="ja-JP" sz="1400" u="none"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（休日労働を含む）</a:t>
                      </a:r>
                      <a:endParaRPr kumimoji="1" lang="ja-JP" altLang="en-US" sz="1400" u="none" dirty="0">
                        <a:solidFill>
                          <a:schemeClr val="tx1"/>
                        </a:solidFill>
                        <a:latin typeface="ＭＳ ゴシック" panose="020B0609070205080204" pitchFamily="49" charset="-128"/>
                        <a:ea typeface="ＭＳ ゴシック" panose="020B0609070205080204" pitchFamily="49" charset="-128"/>
                      </a:endParaRPr>
                    </a:p>
                  </a:txBody>
                  <a:tcPr>
                    <a:lnB w="12700" cap="flat" cmpd="sng" algn="ctr">
                      <a:solidFill>
                        <a:schemeClr val="tx1"/>
                      </a:solidFill>
                      <a:prstDash val="solid"/>
                      <a:round/>
                      <a:headEnd type="none" w="med" len="med"/>
                      <a:tailEnd type="none" w="med" len="med"/>
                    </a:lnB>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月</a:t>
                      </a:r>
                      <a:r>
                        <a:rPr kumimoji="1" lang="en-US" altLang="ja-JP"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100</a:t>
                      </a:r>
                      <a:r>
                        <a:rPr kumimoji="1" lang="ja-JP" altLang="en-US"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時間未満</a:t>
                      </a:r>
                      <a:r>
                        <a:rPr kumimoji="1" lang="ja-JP" altLang="en-US" sz="12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（ただし下表の面接指導等を行った場合には例外あり）</a:t>
                      </a:r>
                      <a:endParaRPr kumimoji="1" lang="en-US" altLang="ja-JP" sz="1400" b="0" i="0" u="none" strike="noStrike" kern="1200" cap="none" spc="0" normalizeH="0" baseline="0" noProof="0" dirty="0" smtClean="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731759"/>
                  </a:ext>
                </a:extLst>
              </a:tr>
              <a:tr h="180821">
                <a:tc vMerge="1">
                  <a:txBody>
                    <a:bodyPr/>
                    <a:lstStyle/>
                    <a:p>
                      <a:endParaRPr kumimoji="1" lang="en-US" altLang="ja-JP" sz="1400" dirty="0" smtClean="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u="none" dirty="0">
                        <a:solidFill>
                          <a:schemeClr val="tx1"/>
                        </a:solidFill>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400" u="none" dirty="0" smtClean="0">
                          <a:solidFill>
                            <a:schemeClr val="tx1"/>
                          </a:solidFill>
                          <a:latin typeface="ＭＳ ゴシック" panose="020B0609070205080204" pitchFamily="49" charset="-128"/>
                          <a:ea typeface="ＭＳ ゴシック" panose="020B0609070205080204" pitchFamily="49" charset="-128"/>
                        </a:rPr>
                        <a:t>960</a:t>
                      </a: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時間以下</a:t>
                      </a:r>
                      <a:endParaRPr kumimoji="1" lang="ja-JP" altLang="en-US" sz="1400" u="none" dirty="0">
                        <a:solidFill>
                          <a:schemeClr val="tx1"/>
                        </a:solidFill>
                        <a:latin typeface="ＭＳ ゴシック" panose="020B0609070205080204" pitchFamily="49" charset="-128"/>
                        <a:ea typeface="ＭＳ ゴシック" panose="020B0609070205080204" pitchFamily="49" charset="-128"/>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400" u="none" dirty="0" smtClean="0">
                          <a:solidFill>
                            <a:schemeClr val="tx1"/>
                          </a:solidFill>
                          <a:latin typeface="ＭＳ ゴシック" panose="020B0609070205080204" pitchFamily="49" charset="-128"/>
                          <a:ea typeface="ＭＳ ゴシック" panose="020B0609070205080204" pitchFamily="49" charset="-128"/>
                        </a:rPr>
                        <a:t>1,860</a:t>
                      </a: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時間以下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2068454"/>
                  </a:ext>
                </a:extLst>
              </a:tr>
              <a:tr h="249898">
                <a:tc rowSpan="2" gridSpan="2">
                  <a:txBody>
                    <a:bodyPr/>
                    <a:lstStyle/>
                    <a:p>
                      <a:pPr algn="l"/>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③</a:t>
                      </a:r>
                      <a:r>
                        <a:rPr kumimoji="1" lang="en-US" altLang="ja-JP" sz="1400" u="none" dirty="0" smtClean="0">
                          <a:solidFill>
                            <a:schemeClr val="tx1"/>
                          </a:solidFill>
                          <a:latin typeface="ＭＳ ゴシック" panose="020B0609070205080204" pitchFamily="49" charset="-128"/>
                          <a:ea typeface="ＭＳ ゴシック" panose="020B0609070205080204" pitchFamily="49" charset="-128"/>
                        </a:rPr>
                        <a:t>36</a:t>
                      </a: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協定によっても超えられない時間外労働の上限時間（休日労働を含む）</a:t>
                      </a:r>
                      <a:endParaRPr kumimoji="1" lang="en-US" altLang="ja-JP" sz="1400" u="none" dirty="0" smtClean="0">
                        <a:solidFill>
                          <a:schemeClr val="tx1"/>
                        </a:solidFill>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rowSpan="2" h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月</a:t>
                      </a:r>
                      <a:r>
                        <a:rPr kumimoji="1" lang="en-US" altLang="ja-JP" sz="1400" u="none" dirty="0" smtClean="0">
                          <a:solidFill>
                            <a:schemeClr val="tx1"/>
                          </a:solidFill>
                          <a:latin typeface="ＭＳ ゴシック" panose="020B0609070205080204" pitchFamily="49" charset="-128"/>
                          <a:ea typeface="ＭＳ ゴシック" panose="020B0609070205080204" pitchFamily="49" charset="-128"/>
                        </a:rPr>
                        <a:t>100</a:t>
                      </a: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時間未満（例外につき同上）</a:t>
                      </a:r>
                      <a:endParaRPr kumimoji="1" lang="en-US" altLang="ja-JP" sz="1400" u="none" dirty="0" smtClean="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507395"/>
                  </a:ext>
                </a:extLst>
              </a:tr>
              <a:tr h="257093">
                <a:tc gridSpan="2" vMerge="1">
                  <a:txBody>
                    <a:bodyPr/>
                    <a:lstStyle/>
                    <a:p>
                      <a:pPr algn="l"/>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hMerge="1" vMerge="1">
                  <a:txBody>
                    <a:bodyPr/>
                    <a:lstStyle/>
                    <a:p>
                      <a:endParaRPr kumimoji="1" lang="en-US" altLang="ja-JP" sz="1400" dirty="0" smtClean="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400" u="none" dirty="0" smtClean="0">
                          <a:solidFill>
                            <a:schemeClr val="tx1"/>
                          </a:solidFill>
                          <a:latin typeface="ＭＳ ゴシック" panose="020B0609070205080204" pitchFamily="49" charset="-128"/>
                          <a:ea typeface="ＭＳ ゴシック" panose="020B0609070205080204" pitchFamily="49" charset="-128"/>
                        </a:rPr>
                        <a:t>960</a:t>
                      </a: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時間以下</a:t>
                      </a:r>
                      <a:endParaRPr kumimoji="1" lang="en-US" altLang="ja-JP" sz="1400" u="none" dirty="0" smtClean="0">
                        <a:solidFill>
                          <a:schemeClr val="tx1"/>
                        </a:solidFill>
                        <a:latin typeface="ＭＳ ゴシック" panose="020B0609070205080204" pitchFamily="49" charset="-128"/>
                        <a:ea typeface="ＭＳ ゴシック" panose="020B0609070205080204" pitchFamily="49" charset="-128"/>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年</a:t>
                      </a:r>
                      <a:r>
                        <a:rPr kumimoji="1" lang="en-US" altLang="ja-JP" sz="1400" u="none" dirty="0" smtClean="0">
                          <a:solidFill>
                            <a:schemeClr val="tx1"/>
                          </a:solidFill>
                          <a:latin typeface="ＭＳ ゴシック" panose="020B0609070205080204" pitchFamily="49" charset="-128"/>
                          <a:ea typeface="ＭＳ ゴシック" panose="020B0609070205080204" pitchFamily="49" charset="-128"/>
                        </a:rPr>
                        <a:t>1,860</a:t>
                      </a:r>
                      <a:r>
                        <a:rPr kumimoji="1" lang="ja-JP" altLang="en-US" sz="1400" u="none" dirty="0" smtClean="0">
                          <a:solidFill>
                            <a:schemeClr val="tx1"/>
                          </a:solidFill>
                          <a:latin typeface="ＭＳ ゴシック" panose="020B0609070205080204" pitchFamily="49" charset="-128"/>
                          <a:ea typeface="ＭＳ ゴシック" panose="020B0609070205080204" pitchFamily="49" charset="-128"/>
                        </a:rPr>
                        <a:t>時間以下</a:t>
                      </a:r>
                      <a:endParaRPr kumimoji="1" lang="ja-JP" altLang="en-US" sz="1400" u="none"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1818065"/>
                  </a:ext>
                </a:extLst>
              </a:tr>
            </a:tbl>
          </a:graphicData>
        </a:graphic>
      </p:graphicFrame>
      <p:sp>
        <p:nvSpPr>
          <p:cNvPr id="79" name="角丸四角形 78"/>
          <p:cNvSpPr/>
          <p:nvPr/>
        </p:nvSpPr>
        <p:spPr>
          <a:xfrm>
            <a:off x="4773312" y="636912"/>
            <a:ext cx="1593669" cy="17322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（Ａ）水準</a:t>
            </a:r>
            <a:endPar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80" name="角丸四角形 79"/>
          <p:cNvSpPr/>
          <p:nvPr/>
        </p:nvSpPr>
        <p:spPr>
          <a:xfrm>
            <a:off x="6541704" y="638965"/>
            <a:ext cx="1514723" cy="17322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（Ｂ）水準</a:t>
            </a:r>
            <a:endPar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sp>
        <p:nvSpPr>
          <p:cNvPr id="81" name="角丸四角形 80"/>
          <p:cNvSpPr/>
          <p:nvPr/>
        </p:nvSpPr>
        <p:spPr>
          <a:xfrm>
            <a:off x="8203935" y="631974"/>
            <a:ext cx="1514723" cy="17602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rPr>
              <a:t>（Ｃ）水準</a:t>
            </a:r>
            <a:endParaRPr kumimoji="1" lang="en-US" altLang="ja-JP" sz="1400" b="1" i="0" u="none" strike="noStrike" kern="1200" cap="none" spc="0" normalizeH="0" baseline="0" noProof="0" dirty="0" smtClean="0">
              <a:ln>
                <a:noFill/>
              </a:ln>
              <a:solidFill>
                <a:prstClr val="white"/>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82" name="表 81"/>
          <p:cNvGraphicFramePr>
            <a:graphicFrameLocks noGrp="1"/>
          </p:cNvGraphicFramePr>
          <p:nvPr>
            <p:extLst/>
          </p:nvPr>
        </p:nvGraphicFramePr>
        <p:xfrm>
          <a:off x="66616" y="3234052"/>
          <a:ext cx="9772768" cy="1127760"/>
        </p:xfrm>
        <a:graphic>
          <a:graphicData uri="http://schemas.openxmlformats.org/drawingml/2006/table">
            <a:tbl>
              <a:tblPr firstRow="1" bandRow="1">
                <a:tableStyleId>{5940675A-B579-460E-94D1-54222C63F5DA}</a:tableStyleId>
              </a:tblPr>
              <a:tblGrid>
                <a:gridCol w="351182">
                  <a:extLst>
                    <a:ext uri="{9D8B030D-6E8A-4147-A177-3AD203B41FA5}">
                      <a16:colId xmlns:a16="http://schemas.microsoft.com/office/drawing/2014/main" val="3726812800"/>
                    </a:ext>
                  </a:extLst>
                </a:gridCol>
                <a:gridCol w="4261757">
                  <a:extLst>
                    <a:ext uri="{9D8B030D-6E8A-4147-A177-3AD203B41FA5}">
                      <a16:colId xmlns:a16="http://schemas.microsoft.com/office/drawing/2014/main" val="3124883770"/>
                    </a:ext>
                  </a:extLst>
                </a:gridCol>
                <a:gridCol w="1774608">
                  <a:extLst>
                    <a:ext uri="{9D8B030D-6E8A-4147-A177-3AD203B41FA5}">
                      <a16:colId xmlns:a16="http://schemas.microsoft.com/office/drawing/2014/main" val="1134761600"/>
                    </a:ext>
                  </a:extLst>
                </a:gridCol>
                <a:gridCol w="3385221">
                  <a:extLst>
                    <a:ext uri="{9D8B030D-6E8A-4147-A177-3AD203B41FA5}">
                      <a16:colId xmlns:a16="http://schemas.microsoft.com/office/drawing/2014/main" val="3914208702"/>
                    </a:ext>
                  </a:extLst>
                </a:gridCol>
              </a:tblGrid>
              <a:tr h="266516">
                <a:tc rowSpan="3">
                  <a:txBody>
                    <a:bodyPr/>
                    <a:lstStyle/>
                    <a:p>
                      <a:pPr algn="ctr"/>
                      <a:r>
                        <a:rPr kumimoji="1" lang="ja-JP" altLang="en-US" sz="1100" dirty="0" smtClean="0">
                          <a:latin typeface="ＭＳ ゴシック" panose="020B0609070205080204" pitchFamily="49" charset="-128"/>
                          <a:ea typeface="ＭＳ ゴシック" panose="020B0609070205080204" pitchFamily="49" charset="-128"/>
                        </a:rPr>
                        <a:t>追加的健康確保措置</a:t>
                      </a:r>
                      <a:endParaRPr kumimoji="1" lang="ja-JP" altLang="en-US" sz="1100" dirty="0">
                        <a:latin typeface="ＭＳ ゴシック" panose="020B0609070205080204" pitchFamily="49" charset="-128"/>
                        <a:ea typeface="ＭＳ ゴシック" panose="020B0609070205080204" pitchFamily="49" charset="-128"/>
                      </a:endParaRPr>
                    </a:p>
                  </a:txBody>
                  <a:tcPr vert="eaVert" anchor="ct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連続勤務時間制限</a:t>
                      </a:r>
                      <a:r>
                        <a:rPr kumimoji="1" lang="en-US" altLang="ja-JP" sz="1400" dirty="0" smtClean="0">
                          <a:latin typeface="ＭＳ ゴシック" panose="020B0609070205080204" pitchFamily="49" charset="-128"/>
                          <a:ea typeface="ＭＳ ゴシック" panose="020B0609070205080204" pitchFamily="49" charset="-128"/>
                        </a:rPr>
                        <a:t>28</a:t>
                      </a:r>
                      <a:r>
                        <a:rPr kumimoji="1" lang="ja-JP" altLang="en-US" sz="1400" dirty="0" smtClean="0">
                          <a:latin typeface="ＭＳ ゴシック" panose="020B0609070205080204" pitchFamily="49" charset="-128"/>
                          <a:ea typeface="ＭＳ ゴシック" panose="020B0609070205080204" pitchFamily="49" charset="-128"/>
                        </a:rPr>
                        <a:t>時間</a:t>
                      </a:r>
                      <a:r>
                        <a:rPr kumimoji="1" lang="en-US" altLang="ja-JP" sz="1100" dirty="0" smtClean="0">
                          <a:latin typeface="ＭＳ ゴシック" panose="020B0609070205080204" pitchFamily="49" charset="-128"/>
                          <a:ea typeface="ＭＳ ゴシック" panose="020B0609070205080204" pitchFamily="49" charset="-128"/>
                        </a:rPr>
                        <a:t>※</a:t>
                      </a:r>
                      <a:r>
                        <a:rPr kumimoji="1" lang="ja-JP" altLang="en-US" sz="1100" dirty="0" smtClean="0">
                          <a:latin typeface="ＭＳ ゴシック" panose="020B0609070205080204" pitchFamily="49" charset="-128"/>
                          <a:ea typeface="ＭＳ ゴシック" panose="020B0609070205080204" pitchFamily="49" charset="-128"/>
                        </a:rPr>
                        <a:t>１（宿日直許可なしの場合）</a:t>
                      </a:r>
                      <a:endParaRPr kumimoji="1" lang="ja-JP" altLang="en-US" sz="1100" dirty="0">
                        <a:latin typeface="ＭＳ ゴシック" panose="020B0609070205080204" pitchFamily="49" charset="-128"/>
                        <a:ea typeface="ＭＳ ゴシック" panose="020B0609070205080204" pitchFamily="49" charset="-128"/>
                      </a:endParaRPr>
                    </a:p>
                  </a:txBody>
                  <a:tcPr/>
                </a:tc>
                <a:tc row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努力義務</a:t>
                      </a:r>
                      <a:endParaRPr kumimoji="1" lang="ja-JP" altLang="en-US" sz="1400" dirty="0">
                        <a:latin typeface="ＭＳ ゴシック" panose="020B0609070205080204" pitchFamily="49" charset="-128"/>
                        <a:ea typeface="ＭＳ ゴシック" panose="020B0609070205080204" pitchFamily="49" charset="-128"/>
                      </a:endParaRPr>
                    </a:p>
                  </a:txBody>
                  <a:tcPr/>
                </a:tc>
                <a:tc row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義務</a:t>
                      </a:r>
                      <a:endParaRPr kumimoji="1" lang="ja-JP" altLang="en-US" sz="1400" dirty="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3275396848"/>
                  </a:ext>
                </a:extLst>
              </a:tr>
              <a:tr h="213178">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勤務間インターバル９時間　　　　　　　　　</a:t>
                      </a:r>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812432502"/>
                  </a:ext>
                </a:extLst>
              </a:tr>
              <a:tr h="370840">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400" dirty="0" smtClean="0">
                          <a:latin typeface="ＭＳ ゴシック" panose="020B0609070205080204" pitchFamily="49" charset="-128"/>
                          <a:ea typeface="ＭＳ ゴシック" panose="020B0609070205080204" pitchFamily="49" charset="-128"/>
                        </a:rPr>
                        <a:t>面接指導（睡眠・疲労の状況の確認を含む）・必要に応じ就業上の措置（就業制限、配慮、禁止）</a:t>
                      </a:r>
                      <a:endParaRPr kumimoji="1" lang="ja-JP" altLang="en-US" sz="1400" dirty="0">
                        <a:latin typeface="ＭＳ ゴシック" panose="020B0609070205080204" pitchFamily="49" charset="-128"/>
                        <a:ea typeface="ＭＳ ゴシック" panose="020B0609070205080204" pitchFamily="49" charset="-128"/>
                      </a:endParaRPr>
                    </a:p>
                  </a:txBody>
                  <a:tcPr/>
                </a:tc>
                <a:tc gridSpan="2">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時間外労働が月</a:t>
                      </a:r>
                      <a:r>
                        <a:rPr kumimoji="1" lang="en-US" altLang="ja-JP" sz="1400" dirty="0" smtClean="0">
                          <a:latin typeface="ＭＳ ゴシック" panose="020B0609070205080204" pitchFamily="49" charset="-128"/>
                          <a:ea typeface="ＭＳ ゴシック" panose="020B0609070205080204" pitchFamily="49" charset="-128"/>
                        </a:rPr>
                        <a:t>100</a:t>
                      </a:r>
                      <a:r>
                        <a:rPr kumimoji="1" lang="ja-JP" altLang="en-US" sz="1400" dirty="0" smtClean="0">
                          <a:latin typeface="ＭＳ ゴシック" panose="020B0609070205080204" pitchFamily="49" charset="-128"/>
                          <a:ea typeface="ＭＳ ゴシック" panose="020B0609070205080204" pitchFamily="49" charset="-128"/>
                        </a:rPr>
                        <a:t>時間以上となる場合は義務</a:t>
                      </a:r>
                      <a:endParaRPr kumimoji="1" lang="en-US" altLang="ja-JP" sz="1400" dirty="0" smtClean="0">
                        <a:latin typeface="ＭＳ ゴシック" panose="020B0609070205080204" pitchFamily="49" charset="-128"/>
                        <a:ea typeface="ＭＳ ゴシック" panose="020B0609070205080204" pitchFamily="49" charset="-128"/>
                      </a:endParaRPr>
                    </a:p>
                    <a:p>
                      <a:pPr algn="ctr"/>
                      <a:r>
                        <a:rPr kumimoji="1" lang="ja-JP" altLang="en-US" sz="1200" dirty="0" smtClean="0">
                          <a:latin typeface="ＭＳ ゴシック" panose="020B0609070205080204" pitchFamily="49" charset="-128"/>
                          <a:ea typeface="ＭＳ ゴシック" panose="020B0609070205080204" pitchFamily="49" charset="-128"/>
                        </a:rPr>
                        <a:t>（月</a:t>
                      </a:r>
                      <a:r>
                        <a:rPr kumimoji="1" lang="en-US" altLang="ja-JP" sz="1200" dirty="0" smtClean="0">
                          <a:latin typeface="ＭＳ ゴシック" panose="020B0609070205080204" pitchFamily="49" charset="-128"/>
                          <a:ea typeface="ＭＳ ゴシック" panose="020B0609070205080204" pitchFamily="49" charset="-128"/>
                        </a:rPr>
                        <a:t>100</a:t>
                      </a:r>
                      <a:r>
                        <a:rPr kumimoji="1" lang="ja-JP" altLang="en-US" sz="1200" dirty="0" smtClean="0">
                          <a:latin typeface="ＭＳ ゴシック" panose="020B0609070205080204" pitchFamily="49" charset="-128"/>
                          <a:ea typeface="ＭＳ ゴシック" panose="020B0609070205080204" pitchFamily="49" charset="-128"/>
                        </a:rPr>
                        <a:t>時間以上となる前に実施</a:t>
                      </a:r>
                      <a:r>
                        <a:rPr kumimoji="1" lang="en-US" altLang="ja-JP" sz="1200" dirty="0" smtClean="0">
                          <a:latin typeface="ＭＳ ゴシック" panose="020B0609070205080204" pitchFamily="49" charset="-128"/>
                          <a:ea typeface="ＭＳ ゴシック" panose="020B0609070205080204" pitchFamily="49" charset="-128"/>
                        </a:rPr>
                        <a:t>※</a:t>
                      </a:r>
                      <a:r>
                        <a:rPr kumimoji="1" lang="ja-JP" altLang="en-US" sz="1200" dirty="0" smtClean="0">
                          <a:latin typeface="ＭＳ ゴシック" panose="020B0609070205080204" pitchFamily="49" charset="-128"/>
                          <a:ea typeface="ＭＳ ゴシック" panose="020B0609070205080204" pitchFamily="49" charset="-128"/>
                        </a:rPr>
                        <a:t>３）</a:t>
                      </a:r>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41946260"/>
                  </a:ext>
                </a:extLst>
              </a:tr>
            </a:tbl>
          </a:graphicData>
        </a:graphic>
      </p:graphicFrame>
      <p:sp>
        <p:nvSpPr>
          <p:cNvPr id="83" name="テキスト ボックス 82"/>
          <p:cNvSpPr txBox="1"/>
          <p:nvPr/>
        </p:nvSpPr>
        <p:spPr>
          <a:xfrm>
            <a:off x="4707997" y="3453721"/>
            <a:ext cx="1833707"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（②が年</a:t>
            </a:r>
            <a:r>
              <a:rPr kumimoji="1" lang="en-US" altLang="ja-JP"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720</a:t>
            </a:r>
            <a:r>
              <a:rPr kumimoji="1" lang="ja-JP" altLang="en-US" sz="105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時間等を超える場合のみ）</a:t>
            </a:r>
            <a:endParaRPr kumimoji="1" lang="ja-JP" altLang="en-US" sz="105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84" name="表 83"/>
          <p:cNvGraphicFramePr>
            <a:graphicFrameLocks noGrp="1"/>
          </p:cNvGraphicFramePr>
          <p:nvPr>
            <p:extLst/>
          </p:nvPr>
        </p:nvGraphicFramePr>
        <p:xfrm>
          <a:off x="63537" y="2392660"/>
          <a:ext cx="9775847" cy="304800"/>
        </p:xfrm>
        <a:graphic>
          <a:graphicData uri="http://schemas.openxmlformats.org/drawingml/2006/table">
            <a:tbl>
              <a:tblPr firstRow="1" bandRow="1">
                <a:tableStyleId>{5940675A-B579-460E-94D1-54222C63F5DA}</a:tableStyleId>
              </a:tblPr>
              <a:tblGrid>
                <a:gridCol w="4599690">
                  <a:extLst>
                    <a:ext uri="{9D8B030D-6E8A-4147-A177-3AD203B41FA5}">
                      <a16:colId xmlns:a16="http://schemas.microsoft.com/office/drawing/2014/main" val="1596211355"/>
                    </a:ext>
                  </a:extLst>
                </a:gridCol>
                <a:gridCol w="5176157">
                  <a:extLst>
                    <a:ext uri="{9D8B030D-6E8A-4147-A177-3AD203B41FA5}">
                      <a16:colId xmlns:a16="http://schemas.microsoft.com/office/drawing/2014/main" val="2132107043"/>
                    </a:ext>
                  </a:extLst>
                </a:gridCol>
              </a:tblGrid>
              <a:tr h="255672">
                <a:tc>
                  <a:txBody>
                    <a:bodyPr/>
                    <a:lstStyle/>
                    <a:p>
                      <a:r>
                        <a:rPr kumimoji="1" lang="ja-JP" altLang="en-US" sz="1400" dirty="0" smtClean="0">
                          <a:latin typeface="ＭＳ ゴシック" panose="020B0609070205080204" pitchFamily="49" charset="-128"/>
                          <a:ea typeface="ＭＳ ゴシック" panose="020B0609070205080204" pitchFamily="49" charset="-128"/>
                        </a:rPr>
                        <a:t>適正な労務管理（労働時間管理等）</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一般労働者と同様の義務（労働基準法、労働安全衛生法）</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788350836"/>
                  </a:ext>
                </a:extLst>
              </a:tr>
            </a:tbl>
          </a:graphicData>
        </a:graphic>
      </p:graphicFrame>
      <p:sp>
        <p:nvSpPr>
          <p:cNvPr id="85" name="テキスト ボックス 84"/>
          <p:cNvSpPr txBox="1"/>
          <p:nvPr/>
        </p:nvSpPr>
        <p:spPr>
          <a:xfrm>
            <a:off x="39027" y="4572486"/>
            <a:ext cx="9650189" cy="546881"/>
          </a:xfrm>
          <a:prstGeom prst="rect">
            <a:avLst/>
          </a:prstGeom>
          <a:noFill/>
        </p:spPr>
        <p:txBody>
          <a:bodyPr wrap="square" rtlCol="0">
            <a:spAutoFit/>
          </a:bodyPr>
          <a:lstStyle/>
          <a:p>
            <a:pPr marL="285750" marR="0" lvl="0" indent="-285750" algn="l" defTabSz="457200" rtl="0" eaLnBrk="1" fontAlgn="auto" latinLnBrk="0" hangingPunct="1">
              <a:lnSpc>
                <a:spcPts val="19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追加的健康確保措置については医事法制・医療政策における義務付け、実施状況確認等を行う方向で検討（３６協定にも記載）。面接指導については労働安全衛生法上の義務付けがある面接指導としても位置づける方向で検討。</a:t>
            </a:r>
            <a:endParaRPr kumimoji="1"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86" name="表 85"/>
          <p:cNvGraphicFramePr>
            <a:graphicFrameLocks noGrp="1"/>
          </p:cNvGraphicFramePr>
          <p:nvPr>
            <p:extLst/>
          </p:nvPr>
        </p:nvGraphicFramePr>
        <p:xfrm>
          <a:off x="52791" y="2750266"/>
          <a:ext cx="9786592" cy="388620"/>
        </p:xfrm>
        <a:graphic>
          <a:graphicData uri="http://schemas.openxmlformats.org/drawingml/2006/table">
            <a:tbl>
              <a:tblPr firstRow="1" bandRow="1">
                <a:tableStyleId>{5940675A-B579-460E-94D1-54222C63F5DA}</a:tableStyleId>
              </a:tblPr>
              <a:tblGrid>
                <a:gridCol w="4599690">
                  <a:extLst>
                    <a:ext uri="{9D8B030D-6E8A-4147-A177-3AD203B41FA5}">
                      <a16:colId xmlns:a16="http://schemas.microsoft.com/office/drawing/2014/main" val="1596211355"/>
                    </a:ext>
                  </a:extLst>
                </a:gridCol>
                <a:gridCol w="1800357">
                  <a:extLst>
                    <a:ext uri="{9D8B030D-6E8A-4147-A177-3AD203B41FA5}">
                      <a16:colId xmlns:a16="http://schemas.microsoft.com/office/drawing/2014/main" val="2132107043"/>
                    </a:ext>
                  </a:extLst>
                </a:gridCol>
                <a:gridCol w="3386545">
                  <a:extLst>
                    <a:ext uri="{9D8B030D-6E8A-4147-A177-3AD203B41FA5}">
                      <a16:colId xmlns:a16="http://schemas.microsoft.com/office/drawing/2014/main" val="3251907561"/>
                    </a:ext>
                  </a:extLst>
                </a:gridCol>
              </a:tblGrid>
              <a:tr h="157868">
                <a:tc>
                  <a:txBody>
                    <a:bodyPr/>
                    <a:lstStyle/>
                    <a:p>
                      <a:r>
                        <a:rPr kumimoji="1" lang="ja-JP" altLang="en-US" sz="1400" dirty="0" smtClean="0">
                          <a:latin typeface="ＭＳ ゴシック" panose="020B0609070205080204" pitchFamily="49" charset="-128"/>
                          <a:ea typeface="ＭＳ ゴシック" panose="020B0609070205080204" pitchFamily="49" charset="-128"/>
                        </a:rPr>
                        <a:t>医師労働時間短縮計画の作成によるＰＤＣＡの実施</a:t>
                      </a:r>
                      <a:endParaRPr kumimoji="1" lang="ja-JP" altLang="en-US" sz="14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050" dirty="0" smtClean="0">
                          <a:latin typeface="ＭＳ ゴシック" panose="020B0609070205080204" pitchFamily="49" charset="-128"/>
                          <a:ea typeface="ＭＳ ゴシック" panose="020B0609070205080204" pitchFamily="49" charset="-128"/>
                        </a:rPr>
                        <a:t>現行どおり</a:t>
                      </a:r>
                      <a:endParaRPr kumimoji="1" lang="en-US" altLang="ja-JP" sz="1050" dirty="0" smtClean="0">
                        <a:latin typeface="ＭＳ ゴシック" panose="020B0609070205080204" pitchFamily="49" charset="-128"/>
                        <a:ea typeface="ＭＳ ゴシック" panose="020B0609070205080204" pitchFamily="49" charset="-128"/>
                      </a:endParaRPr>
                    </a:p>
                    <a:p>
                      <a:pPr algn="ctr"/>
                      <a:r>
                        <a:rPr kumimoji="1" lang="ja-JP" altLang="en-US" sz="900" dirty="0" smtClean="0">
                          <a:latin typeface="ＭＳ ゴシック" panose="020B0609070205080204" pitchFamily="49" charset="-128"/>
                          <a:ea typeface="ＭＳ ゴシック" panose="020B0609070205080204" pitchFamily="49" charset="-128"/>
                        </a:rPr>
                        <a:t>（勤務環境改善の努力義務）</a:t>
                      </a:r>
                      <a:endParaRPr kumimoji="1" lang="ja-JP" altLang="en-US" sz="9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400" dirty="0" smtClean="0">
                          <a:latin typeface="ＭＳ ゴシック" panose="020B0609070205080204" pitchFamily="49" charset="-128"/>
                          <a:ea typeface="ＭＳ ゴシック" panose="020B0609070205080204" pitchFamily="49" charset="-128"/>
                        </a:rPr>
                        <a:t>義務</a:t>
                      </a:r>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788350836"/>
                  </a:ext>
                </a:extLst>
              </a:tr>
            </a:tbl>
          </a:graphicData>
        </a:graphic>
      </p:graphicFrame>
      <p:sp>
        <p:nvSpPr>
          <p:cNvPr id="87" name="右中かっこ 86"/>
          <p:cNvSpPr/>
          <p:nvPr/>
        </p:nvSpPr>
        <p:spPr>
          <a:xfrm>
            <a:off x="4303999" y="3248026"/>
            <a:ext cx="244929" cy="5382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メイリオ"/>
              <a:cs typeface="+mn-cs"/>
            </a:endParaRPr>
          </a:p>
        </p:txBody>
      </p:sp>
      <p:sp>
        <p:nvSpPr>
          <p:cNvPr id="88" name="テキスト ボックス 87"/>
          <p:cNvSpPr txBox="1"/>
          <p:nvPr/>
        </p:nvSpPr>
        <p:spPr>
          <a:xfrm>
            <a:off x="4426463" y="3349668"/>
            <a:ext cx="353943" cy="374461"/>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endParaRPr kumimoji="1" lang="ja-JP" altLang="en-US" sz="11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89" name="テキスト ボックス 88"/>
          <p:cNvSpPr txBox="1"/>
          <p:nvPr/>
        </p:nvSpPr>
        <p:spPr>
          <a:xfrm>
            <a:off x="4087509" y="4328701"/>
            <a:ext cx="595761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さらに、時間外労働月</a:t>
            </a:r>
            <a:r>
              <a:rPr kumimoji="1" lang="en-US" altLang="ja-JP"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155</a:t>
            </a:r>
            <a:r>
              <a:rPr kumimoji="1" lang="ja-JP" altLang="en-US" sz="13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時間超の場合には労働時間短縮の措置を講ずる。</a:t>
            </a:r>
            <a:endParaRPr kumimoji="1" lang="ja-JP" altLang="en-US" sz="13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0" name="テキスト ボックス 89"/>
          <p:cNvSpPr txBox="1"/>
          <p:nvPr/>
        </p:nvSpPr>
        <p:spPr>
          <a:xfrm>
            <a:off x="114961" y="5448447"/>
            <a:ext cx="9475121"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　（Ｃ）－１水準が適用される初期研修医の連続勤務時間制限については、</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時間ではなく１日ごとに確実に疲労回復させるため</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15</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時間（その後の勤務間ｲﾝﾀｰﾊﾞﾙ９時間）又は</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時間（同</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24</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時間）とする。　</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　長時間の手術や急患の対応等のやむを得ない事情によって例外的に実施できなかった場合には、代償休息によることも可能（（</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Ｃ）－１水準が適用される初期</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研修医を除く）。</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　時間外労働実績が月</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超となった段階で睡眠及び疲労の状況についての確認を行い、（Ａ）水準適用対象者の場合は疲労の蓄積が確認された者について、（Ｂ）・（Ｃ）水準適用対象者の場合は全ての者について、時間外労働が月</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時間以上となる前に面接指導を実施。</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1" name="テキスト ボックス 90"/>
          <p:cNvSpPr txBox="1"/>
          <p:nvPr/>
        </p:nvSpPr>
        <p:spPr>
          <a:xfrm>
            <a:off x="3269527" y="151391"/>
            <a:ext cx="354937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医師の時間外労働規制に</a:t>
            </a:r>
            <a:r>
              <a:rPr kumimoji="0" lang="ja-JP" altLang="en-US" sz="18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ついて②</a:t>
            </a:r>
            <a:endParaRPr kumimoji="0" lang="en-US" altLang="ja-JP" sz="1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Arial"/>
              <a:ea typeface="メイリオ"/>
              <a:cs typeface="+mn-cs"/>
            </a:endParaRPr>
          </a:p>
        </p:txBody>
      </p:sp>
      <p:sp>
        <p:nvSpPr>
          <p:cNvPr id="16" name="テキスト ボックス 15"/>
          <p:cNvSpPr txBox="1"/>
          <p:nvPr/>
        </p:nvSpPr>
        <p:spPr>
          <a:xfrm>
            <a:off x="9433629" y="6472340"/>
            <a:ext cx="3129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4B5390C-1690-49FC-8B99-9AF101D7F462}" type="slidenum">
              <a:rPr kumimoji="1" lang="ja-JP" altLang="en-US" sz="1800" b="0" i="0" u="none" strike="noStrike" kern="1200" cap="none" spc="0" normalizeH="0" baseline="0" noProof="0" smtClean="0">
                <a:ln>
                  <a:noFill/>
                </a:ln>
                <a:solidFill>
                  <a:prstClr val="black"/>
                </a:solidFill>
                <a:effectLst/>
                <a:uLnTx/>
                <a:uFillTx/>
                <a:latin typeface="Arial"/>
                <a:ea typeface="メイリオ"/>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1200" cap="none" spc="0" normalizeH="0" baseline="0" noProof="0" dirty="0">
              <a:ln>
                <a:noFill/>
              </a:ln>
              <a:solidFill>
                <a:prstClr val="black"/>
              </a:solidFill>
              <a:effectLst/>
              <a:uLnTx/>
              <a:uFillTx/>
              <a:latin typeface="Arial"/>
              <a:ea typeface="メイリオ"/>
              <a:cs typeface="+mn-cs"/>
            </a:endParaRPr>
          </a:p>
        </p:txBody>
      </p:sp>
      <p:cxnSp>
        <p:nvCxnSpPr>
          <p:cNvPr id="3" name="直線コネクタ 2"/>
          <p:cNvCxnSpPr/>
          <p:nvPr/>
        </p:nvCxnSpPr>
        <p:spPr>
          <a:xfrm>
            <a:off x="114961" y="5444231"/>
            <a:ext cx="957425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93012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856656" y="1211533"/>
            <a:ext cx="7344816" cy="5457827"/>
          </a:xfrm>
          <a:prstGeom prst="rect">
            <a:avLst/>
          </a:prstGeom>
        </p:spPr>
      </p:pic>
      <p:pic>
        <p:nvPicPr>
          <p:cNvPr id="3" name="図 2"/>
          <p:cNvPicPr>
            <a:picLocks noChangeAspect="1"/>
          </p:cNvPicPr>
          <p:nvPr/>
        </p:nvPicPr>
        <p:blipFill>
          <a:blip r:embed="rId3"/>
          <a:stretch>
            <a:fillRect/>
          </a:stretch>
        </p:blipFill>
        <p:spPr>
          <a:xfrm>
            <a:off x="848544" y="1254528"/>
            <a:ext cx="792088" cy="5414832"/>
          </a:xfrm>
          <a:prstGeom prst="rect">
            <a:avLst/>
          </a:prstGeom>
        </p:spPr>
      </p:pic>
      <p:sp>
        <p:nvSpPr>
          <p:cNvPr id="4" name="額縁 3"/>
          <p:cNvSpPr/>
          <p:nvPr/>
        </p:nvSpPr>
        <p:spPr>
          <a:xfrm>
            <a:off x="72838" y="10368"/>
            <a:ext cx="9731188"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医師の時間外労働上限規制の規定ぶり（労基法第１４１条）</a:t>
            </a:r>
            <a:endParaRPr kumimoji="1"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5" name="テキスト ボックス 4"/>
          <p:cNvSpPr txBox="1"/>
          <p:nvPr/>
        </p:nvSpPr>
        <p:spPr>
          <a:xfrm>
            <a:off x="9365382" y="6381352"/>
            <a:ext cx="527709"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20FC4775-0184-4171-A6F4-EBC69729B7BA}"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pPr marL="0" marR="0" lvl="0" indent="0" algn="l" defTabSz="909023" rtl="0" eaLnBrk="1" fontAlgn="auto" latinLnBrk="0" hangingPunct="1">
                <a:lnSpc>
                  <a:spcPct val="100000"/>
                </a:lnSpc>
                <a:spcBef>
                  <a:spcPts val="0"/>
                </a:spcBef>
                <a:spcAft>
                  <a:spcPts val="0"/>
                </a:spcAft>
                <a:buClrTx/>
                <a:buSzTx/>
                <a:buFontTx/>
                <a:buNone/>
                <a:tabLst/>
                <a:defRPr/>
              </a:pPr>
              <a:t>7</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cxnSp>
        <p:nvCxnSpPr>
          <p:cNvPr id="7" name="直線コネクタ 6"/>
          <p:cNvCxnSpPr/>
          <p:nvPr/>
        </p:nvCxnSpPr>
        <p:spPr>
          <a:xfrm>
            <a:off x="7816241" y="4997885"/>
            <a:ext cx="0" cy="15031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592861" y="1542789"/>
            <a:ext cx="10438" cy="8121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5761973" y="3692699"/>
            <a:ext cx="4176" cy="28083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a:off x="5529064" y="1542789"/>
            <a:ext cx="16885" cy="49582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5313040" y="1542789"/>
            <a:ext cx="23960" cy="49582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4163800" y="1542788"/>
            <a:ext cx="23960" cy="495821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4403784" y="4230806"/>
            <a:ext cx="0" cy="22702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099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コネクタ 45"/>
          <p:cNvCxnSpPr/>
          <p:nvPr/>
        </p:nvCxnSpPr>
        <p:spPr>
          <a:xfrm>
            <a:off x="4376936" y="984375"/>
            <a:ext cx="0" cy="27845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180799" y="1960785"/>
            <a:ext cx="0" cy="180817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5385048" y="1190379"/>
            <a:ext cx="0" cy="2578579"/>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7236269" y="1740072"/>
            <a:ext cx="0" cy="205458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0" name="グループ化 49"/>
          <p:cNvGrpSpPr/>
          <p:nvPr/>
        </p:nvGrpSpPr>
        <p:grpSpPr>
          <a:xfrm>
            <a:off x="89059" y="687633"/>
            <a:ext cx="9858560" cy="1877747"/>
            <a:chOff x="111764" y="774078"/>
            <a:chExt cx="9858560" cy="1004551"/>
          </a:xfrm>
        </p:grpSpPr>
        <p:sp>
          <p:nvSpPr>
            <p:cNvPr id="51" name="テキスト ボックス 50"/>
            <p:cNvSpPr txBox="1"/>
            <p:nvPr/>
          </p:nvSpPr>
          <p:spPr>
            <a:xfrm>
              <a:off x="8035179" y="1486241"/>
              <a:ext cx="193514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7030A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300" b="1" i="0" u="none" strike="noStrike" kern="1200" cap="none" spc="0" normalizeH="0" baseline="0" noProof="0" dirty="0">
                  <a:ln>
                    <a:noFill/>
                  </a:ln>
                  <a:solidFill>
                    <a:srgbClr val="7030A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1" i="0" u="none" strike="noStrike" kern="1200" cap="none" spc="0" normalizeH="0" baseline="0" noProof="0" dirty="0">
                  <a:ln>
                    <a:noFill/>
                  </a:ln>
                  <a:solidFill>
                    <a:srgbClr val="7030A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300" b="1" i="0" u="none" strike="noStrike" kern="1200" cap="none" spc="0" normalizeH="0" baseline="0" noProof="0" dirty="0">
                  <a:ln>
                    <a:noFill/>
                  </a:ln>
                  <a:solidFill>
                    <a:srgbClr val="7030A0"/>
                  </a:solidFill>
                  <a:effectLst/>
                  <a:uLnTx/>
                  <a:uFillTx/>
                  <a:latin typeface="ＭＳ ゴシック" panose="020B0609070205080204" pitchFamily="49" charset="-128"/>
                  <a:ea typeface="ＭＳ ゴシック" panose="020B0609070205080204" pitchFamily="49" charset="-128"/>
                  <a:cs typeface="+mn-cs"/>
                </a:rPr>
                <a:t>2,880</a:t>
              </a:r>
              <a:r>
                <a:rPr kumimoji="1" lang="ja-JP" altLang="en-US" sz="1300" b="1" i="0" u="none" strike="noStrike" kern="1200" cap="none" spc="0" normalizeH="0" baseline="0" noProof="0" dirty="0">
                  <a:ln>
                    <a:noFill/>
                  </a:ln>
                  <a:solidFill>
                    <a:srgbClr val="7030A0"/>
                  </a:solidFill>
                  <a:effectLst/>
                  <a:uLnTx/>
                  <a:uFillTx/>
                  <a:latin typeface="ＭＳ ゴシック" panose="020B0609070205080204" pitchFamily="49" charset="-128"/>
                  <a:ea typeface="ＭＳ ゴシック" panose="020B0609070205080204" pitchFamily="49" charset="-128"/>
                  <a:cs typeface="+mn-cs"/>
                </a:rPr>
                <a:t>時間換算）</a:t>
              </a:r>
            </a:p>
          </p:txBody>
        </p:sp>
        <p:grpSp>
          <p:nvGrpSpPr>
            <p:cNvPr id="52" name="グループ化 51"/>
            <p:cNvGrpSpPr/>
            <p:nvPr/>
          </p:nvGrpSpPr>
          <p:grpSpPr>
            <a:xfrm>
              <a:off x="111764" y="774078"/>
              <a:ext cx="8890988" cy="710043"/>
              <a:chOff x="111764" y="774078"/>
              <a:chExt cx="8890988" cy="710043"/>
            </a:xfrm>
          </p:grpSpPr>
          <p:sp>
            <p:nvSpPr>
              <p:cNvPr id="61" name="テキスト ボックス 60"/>
              <p:cNvSpPr txBox="1"/>
              <p:nvPr/>
            </p:nvSpPr>
            <p:spPr>
              <a:xfrm>
                <a:off x="111764" y="774078"/>
                <a:ext cx="3845592" cy="208008"/>
              </a:xfrm>
              <a:prstGeom prst="rect">
                <a:avLst/>
              </a:prstGeom>
              <a:solidFill>
                <a:schemeClr val="bg1">
                  <a:lumMod val="8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病院</a:t>
                </a: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勤務医の週勤務時間の区分別割合</a:t>
                </a:r>
              </a:p>
            </p:txBody>
          </p:sp>
          <p:sp>
            <p:nvSpPr>
              <p:cNvPr id="63" name="テキスト ボックス 62"/>
              <p:cNvSpPr txBox="1"/>
              <p:nvPr/>
            </p:nvSpPr>
            <p:spPr>
              <a:xfrm>
                <a:off x="5953432" y="1191733"/>
                <a:ext cx="193514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3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3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1,920</a:t>
                </a:r>
                <a:r>
                  <a:rPr kumimoji="1" lang="ja-JP" altLang="en-US" sz="1300" b="1" i="0" u="none" strike="noStrike" kern="1200" cap="none" spc="0" normalizeH="0" baseline="0" noProof="0" dirty="0">
                    <a:ln>
                      <a:noFill/>
                    </a:ln>
                    <a:solidFill>
                      <a:srgbClr val="0070C0"/>
                    </a:solidFill>
                    <a:effectLst/>
                    <a:uLnTx/>
                    <a:uFillTx/>
                    <a:latin typeface="ＭＳ ゴシック" panose="020B0609070205080204" pitchFamily="49" charset="-128"/>
                    <a:ea typeface="ＭＳ ゴシック" panose="020B0609070205080204" pitchFamily="49" charset="-128"/>
                    <a:cs typeface="+mn-cs"/>
                  </a:rPr>
                  <a:t>時間換算）</a:t>
                </a:r>
              </a:p>
            </p:txBody>
          </p:sp>
          <p:sp>
            <p:nvSpPr>
              <p:cNvPr id="64" name="テキスト ボックス 63"/>
              <p:cNvSpPr txBox="1"/>
              <p:nvPr/>
            </p:nvSpPr>
            <p:spPr>
              <a:xfrm>
                <a:off x="4090738" y="851437"/>
                <a:ext cx="4912014"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（時間外月</a:t>
                </a:r>
                <a:r>
                  <a:rPr kumimoji="1" lang="en-US" altLang="ja-JP" sz="13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80</a:t>
                </a:r>
                <a:r>
                  <a:rPr kumimoji="1" lang="ja-JP" altLang="en-US" sz="13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3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960</a:t>
                </a:r>
                <a:r>
                  <a:rPr kumimoji="1" lang="ja-JP" altLang="en-US" sz="13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時間換算</a:t>
                </a:r>
                <a:r>
                  <a:rPr kumimoji="1" lang="en-US" altLang="ja-JP" sz="13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休日込み（以下同じ））</a:t>
                </a:r>
              </a:p>
            </p:txBody>
          </p:sp>
          <p:sp>
            <p:nvSpPr>
              <p:cNvPr id="66" name="テキスト ボックス 65"/>
              <p:cNvSpPr txBox="1"/>
              <p:nvPr/>
            </p:nvSpPr>
            <p:spPr>
              <a:xfrm>
                <a:off x="5024487" y="1001053"/>
                <a:ext cx="193514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92D05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300" b="1" i="0" u="none" strike="noStrike" kern="1200" cap="none" spc="0" normalizeH="0" baseline="0" noProof="0" dirty="0">
                    <a:ln>
                      <a:noFill/>
                    </a:ln>
                    <a:solidFill>
                      <a:srgbClr val="92D05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1" i="0" u="none" strike="noStrike" kern="1200" cap="none" spc="0" normalizeH="0" baseline="0" noProof="0" dirty="0">
                    <a:ln>
                      <a:noFill/>
                    </a:ln>
                    <a:solidFill>
                      <a:srgbClr val="92D05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300" b="1" i="0" u="none" strike="noStrike" kern="1200" cap="none" spc="0" normalizeH="0" baseline="0" noProof="0" dirty="0">
                    <a:ln>
                      <a:noFill/>
                    </a:ln>
                    <a:solidFill>
                      <a:srgbClr val="92D050"/>
                    </a:solidFill>
                    <a:effectLst/>
                    <a:uLnTx/>
                    <a:uFillTx/>
                    <a:latin typeface="ＭＳ ゴシック" panose="020B0609070205080204" pitchFamily="49" charset="-128"/>
                    <a:ea typeface="ＭＳ ゴシック" panose="020B0609070205080204" pitchFamily="49" charset="-128"/>
                    <a:cs typeface="+mn-cs"/>
                  </a:rPr>
                  <a:t>1,440</a:t>
                </a:r>
                <a:r>
                  <a:rPr kumimoji="1" lang="ja-JP" altLang="en-US" sz="1300" b="1" i="0" u="none" strike="noStrike" kern="1200" cap="none" spc="0" normalizeH="0" baseline="0" noProof="0" dirty="0">
                    <a:ln>
                      <a:noFill/>
                    </a:ln>
                    <a:solidFill>
                      <a:srgbClr val="92D050"/>
                    </a:solidFill>
                    <a:effectLst/>
                    <a:uLnTx/>
                    <a:uFillTx/>
                    <a:latin typeface="ＭＳ ゴシック" panose="020B0609070205080204" pitchFamily="49" charset="-128"/>
                    <a:ea typeface="ＭＳ ゴシック" panose="020B0609070205080204" pitchFamily="49" charset="-128"/>
                    <a:cs typeface="+mn-cs"/>
                  </a:rPr>
                  <a:t>時間換算）</a:t>
                </a:r>
              </a:p>
            </p:txBody>
          </p:sp>
        </p:grpSp>
        <p:sp>
          <p:nvSpPr>
            <p:cNvPr id="53" name="テキスト ボックス 52"/>
            <p:cNvSpPr txBox="1"/>
            <p:nvPr/>
          </p:nvSpPr>
          <p:spPr>
            <a:xfrm>
              <a:off x="6904546" y="1350635"/>
              <a:ext cx="1935145" cy="2923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srgbClr val="FFC000"/>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1300" b="1" i="0" u="none" strike="noStrike" kern="1200" cap="none" spc="0" normalizeH="0" baseline="0" noProof="0" dirty="0">
                  <a:ln>
                    <a:noFill/>
                  </a:ln>
                  <a:solidFill>
                    <a:srgbClr val="FFC000"/>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300" b="1" i="0" u="none" strike="noStrike" kern="1200" cap="none" spc="0" normalizeH="0" baseline="0" noProof="0" dirty="0">
                  <a:ln>
                    <a:noFill/>
                  </a:ln>
                  <a:solidFill>
                    <a:srgbClr val="FFC000"/>
                  </a:solidFill>
                  <a:effectLst/>
                  <a:uLnTx/>
                  <a:uFillTx/>
                  <a:latin typeface="ＭＳ ゴシック" panose="020B0609070205080204" pitchFamily="49" charset="-128"/>
                  <a:ea typeface="ＭＳ ゴシック" panose="020B0609070205080204" pitchFamily="49" charset="-128"/>
                  <a:cs typeface="+mn-cs"/>
                </a:rPr>
                <a:t>年</a:t>
              </a:r>
              <a:r>
                <a:rPr kumimoji="1" lang="en-US" altLang="ja-JP" sz="1300" b="1" i="0" u="none" strike="noStrike" kern="1200" cap="none" spc="0" normalizeH="0" baseline="0" noProof="0" dirty="0">
                  <a:ln>
                    <a:noFill/>
                  </a:ln>
                  <a:solidFill>
                    <a:srgbClr val="FFC000"/>
                  </a:solidFill>
                  <a:effectLst/>
                  <a:uLnTx/>
                  <a:uFillTx/>
                  <a:latin typeface="ＭＳ ゴシック" panose="020B0609070205080204" pitchFamily="49" charset="-128"/>
                  <a:ea typeface="ＭＳ ゴシック" panose="020B0609070205080204" pitchFamily="49" charset="-128"/>
                  <a:cs typeface="+mn-cs"/>
                </a:rPr>
                <a:t>2,400</a:t>
              </a:r>
              <a:r>
                <a:rPr kumimoji="1" lang="ja-JP" altLang="en-US" sz="1300" b="1" i="0" u="none" strike="noStrike" kern="1200" cap="none" spc="0" normalizeH="0" baseline="0" noProof="0" dirty="0">
                  <a:ln>
                    <a:noFill/>
                  </a:ln>
                  <a:solidFill>
                    <a:srgbClr val="FFC000"/>
                  </a:solidFill>
                  <a:effectLst/>
                  <a:uLnTx/>
                  <a:uFillTx/>
                  <a:latin typeface="ＭＳ ゴシック" panose="020B0609070205080204" pitchFamily="49" charset="-128"/>
                  <a:ea typeface="ＭＳ ゴシック" panose="020B0609070205080204" pitchFamily="49" charset="-128"/>
                  <a:cs typeface="+mn-cs"/>
                </a:rPr>
                <a:t>時間換算）</a:t>
              </a:r>
            </a:p>
          </p:txBody>
        </p:sp>
      </p:grpSp>
      <p:sp>
        <p:nvSpPr>
          <p:cNvPr id="29" name="額縁 28"/>
          <p:cNvSpPr/>
          <p:nvPr/>
        </p:nvSpPr>
        <p:spPr>
          <a:xfrm>
            <a:off x="-24064" y="40342"/>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病院勤務医の週勤務時間の区分別割合</a:t>
            </a:r>
            <a:endParaRPr kumimoji="0" lang="en-US" altLang="ja-JP"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2" name="図 1"/>
          <p:cNvPicPr>
            <a:picLocks noChangeAspect="1"/>
          </p:cNvPicPr>
          <p:nvPr/>
        </p:nvPicPr>
        <p:blipFill>
          <a:blip r:embed="rId2"/>
          <a:stretch>
            <a:fillRect/>
          </a:stretch>
        </p:blipFill>
        <p:spPr>
          <a:xfrm>
            <a:off x="1021451" y="1105507"/>
            <a:ext cx="8391771" cy="3411492"/>
          </a:xfrm>
          <a:prstGeom prst="rect">
            <a:avLst/>
          </a:prstGeom>
        </p:spPr>
      </p:pic>
      <p:cxnSp>
        <p:nvCxnSpPr>
          <p:cNvPr id="36" name="直線コネクタ 35"/>
          <p:cNvCxnSpPr/>
          <p:nvPr/>
        </p:nvCxnSpPr>
        <p:spPr>
          <a:xfrm flipH="1">
            <a:off x="6310385" y="1527527"/>
            <a:ext cx="2731" cy="226683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652271" y="6286645"/>
            <a:ext cx="4172937" cy="307777"/>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赤いグラフにおける分布の「上位</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10%</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1,904</a:t>
            </a:r>
            <a:r>
              <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時間</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aphicFrame>
        <p:nvGraphicFramePr>
          <p:cNvPr id="4" name="表 3"/>
          <p:cNvGraphicFramePr>
            <a:graphicFrameLocks noGrp="1"/>
          </p:cNvGraphicFramePr>
          <p:nvPr>
            <p:extLst/>
          </p:nvPr>
        </p:nvGraphicFramePr>
        <p:xfrm>
          <a:off x="710165" y="4774272"/>
          <a:ext cx="8920444" cy="1463040"/>
        </p:xfrm>
        <a:graphic>
          <a:graphicData uri="http://schemas.openxmlformats.org/drawingml/2006/table">
            <a:tbl>
              <a:tblPr firstRow="1" bandRow="1">
                <a:tableStyleId>{5940675A-B579-460E-94D1-54222C63F5DA}</a:tableStyleId>
              </a:tblPr>
              <a:tblGrid>
                <a:gridCol w="1415714">
                  <a:extLst>
                    <a:ext uri="{9D8B030D-6E8A-4147-A177-3AD203B41FA5}">
                      <a16:colId xmlns:a16="http://schemas.microsoft.com/office/drawing/2014/main" val="809115620"/>
                    </a:ext>
                  </a:extLst>
                </a:gridCol>
                <a:gridCol w="7504730">
                  <a:extLst>
                    <a:ext uri="{9D8B030D-6E8A-4147-A177-3AD203B41FA5}">
                      <a16:colId xmlns:a16="http://schemas.microsoft.com/office/drawing/2014/main" val="1973323200"/>
                    </a:ext>
                  </a:extLst>
                </a:gridCol>
              </a:tblGrid>
              <a:tr h="615704">
                <a:tc>
                  <a:txBody>
                    <a:bodyPr/>
                    <a:lstStyle/>
                    <a:p>
                      <a:r>
                        <a:rPr kumimoji="1" lang="ja-JP" altLang="en-US" sz="1200" dirty="0" smtClean="0">
                          <a:latin typeface="ＭＳ ゴシック" panose="020B0609070205080204" pitchFamily="49" charset="-128"/>
                          <a:ea typeface="ＭＳ ゴシック" panose="020B0609070205080204" pitchFamily="49" charset="-128"/>
                        </a:rPr>
                        <a:t>病院勤務医の週勤務時間</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「医師の勤務実態及び働き方の意向等に関する調査」（平成</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28</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年度厚生労働科学特別研究「医師の勤務実態及び働き方の意向等に関する調査研究」研究班）結果をもとに医政局医療経営支援課で作成。病院勤務の常勤医師のみ。勤務時間は「診療時間」「診療外時間」「待機時間」の合計。</a:t>
                      </a:r>
                    </a:p>
                  </a:txBody>
                  <a:tcPr/>
                </a:tc>
                <a:extLst>
                  <a:ext uri="{0D108BD9-81ED-4DB2-BD59-A6C34878D82A}">
                    <a16:rowId xmlns:a16="http://schemas.microsoft.com/office/drawing/2014/main" val="3797452275"/>
                  </a:ext>
                </a:extLst>
              </a:tr>
              <a:tr h="370840">
                <a:tc>
                  <a:txBody>
                    <a:bodyPr/>
                    <a:lstStyle/>
                    <a:p>
                      <a:r>
                        <a:rPr kumimoji="1" lang="ja-JP" altLang="en-US" sz="1200" dirty="0" smtClean="0">
                          <a:latin typeface="ＭＳ ゴシック" panose="020B0609070205080204" pitchFamily="49" charset="-128"/>
                          <a:ea typeface="ＭＳ ゴシック" panose="020B0609070205080204" pitchFamily="49" charset="-128"/>
                        </a:rPr>
                        <a:t>病院勤務医の週勤務時間のうち「指示のない時間」を削減した場合</a:t>
                      </a:r>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dirty="0" smtClean="0">
                          <a:latin typeface="ＭＳ ゴシック" panose="020B0609070205080204" pitchFamily="49" charset="-128"/>
                          <a:ea typeface="ＭＳ ゴシック" panose="020B0609070205080204" pitchFamily="49" charset="-128"/>
                        </a:rPr>
                        <a:t>「病院勤務医の勤務実態に関する研究」（平成</a:t>
                      </a:r>
                      <a:r>
                        <a:rPr kumimoji="1" lang="en-US" altLang="ja-JP" sz="1200" dirty="0" smtClean="0">
                          <a:latin typeface="ＭＳ ゴシック" panose="020B0609070205080204" pitchFamily="49" charset="-128"/>
                          <a:ea typeface="ＭＳ ゴシック" panose="020B0609070205080204" pitchFamily="49" charset="-128"/>
                        </a:rPr>
                        <a:t>29</a:t>
                      </a:r>
                      <a:r>
                        <a:rPr kumimoji="1" lang="ja-JP" altLang="en-US" sz="1200" dirty="0" smtClean="0">
                          <a:latin typeface="ＭＳ ゴシック" panose="020B0609070205080204" pitchFamily="49" charset="-128"/>
                          <a:ea typeface="ＭＳ ゴシック" panose="020B0609070205080204" pitchFamily="49" charset="-128"/>
                        </a:rPr>
                        <a:t>年度厚生労働行政推進調査事業費「病院勤務医の勤務実態に関する調査研究」研究班）の集計結果から、「診療外時間」（教育、研究、学習、研修等）における上司等からの指示（黙示的な指示を含む。）がない時間（調査票に「指示無」を記入）が</a:t>
                      </a:r>
                      <a:r>
                        <a:rPr kumimoji="1" lang="en-US" altLang="ja-JP" sz="1200" dirty="0" smtClean="0">
                          <a:latin typeface="ＭＳ ゴシック" panose="020B0609070205080204" pitchFamily="49" charset="-128"/>
                          <a:ea typeface="ＭＳ ゴシック" panose="020B0609070205080204" pitchFamily="49" charset="-128"/>
                        </a:rPr>
                        <a:t>4.4</a:t>
                      </a:r>
                      <a:r>
                        <a:rPr kumimoji="1" lang="ja-JP" altLang="en-US" sz="1200" dirty="0" smtClean="0">
                          <a:latin typeface="ＭＳ ゴシック" panose="020B0609070205080204" pitchFamily="49" charset="-128"/>
                          <a:ea typeface="ＭＳ ゴシック" panose="020B0609070205080204" pitchFamily="49" charset="-128"/>
                        </a:rPr>
                        <a:t>％であることを踏まえ、上記「医師の勤務実態及び働き方の意向等に関する調査」における個票の診療外時間より削減した。</a:t>
                      </a:r>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297405835"/>
                  </a:ext>
                </a:extLst>
              </a:tr>
            </a:tbl>
          </a:graphicData>
        </a:graphic>
      </p:graphicFrame>
      <p:sp>
        <p:nvSpPr>
          <p:cNvPr id="5" name="テキスト ボックス 4"/>
          <p:cNvSpPr txBox="1"/>
          <p:nvPr/>
        </p:nvSpPr>
        <p:spPr>
          <a:xfrm>
            <a:off x="55254" y="4489375"/>
            <a:ext cx="189026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＜集計・推計の前提＞</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右矢印 5"/>
          <p:cNvSpPr/>
          <p:nvPr/>
        </p:nvSpPr>
        <p:spPr>
          <a:xfrm>
            <a:off x="2224062" y="6256633"/>
            <a:ext cx="280666" cy="38475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 name="正方形/長方形 6"/>
          <p:cNvSpPr/>
          <p:nvPr/>
        </p:nvSpPr>
        <p:spPr>
          <a:xfrm>
            <a:off x="4613564" y="4206240"/>
            <a:ext cx="2268277" cy="2161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788054" y="1134277"/>
            <a:ext cx="46679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white">
                    <a:lumMod val="50000"/>
                  </a:prstClr>
                </a:solidFill>
                <a:effectLst/>
                <a:uLnTx/>
                <a:uFillTx/>
                <a:latin typeface="Calibri" panose="020F0502020204030204"/>
                <a:ea typeface="ＭＳ Ｐゴシック" panose="020B0600070205080204" pitchFamily="50" charset="-128"/>
                <a:cs typeface="+mn-cs"/>
              </a:rPr>
              <a:t>（％）</a:t>
            </a:r>
            <a:endParaRPr kumimoji="1" lang="en-US" altLang="ja-JP" sz="1100" b="0" i="0" u="none" strike="noStrike" kern="1200" cap="none" spc="0" normalizeH="0" baseline="0" noProof="0" dirty="0" smtClean="0">
              <a:ln>
                <a:noFill/>
              </a:ln>
              <a:solidFill>
                <a:prstClr val="white">
                  <a:lumMod val="50000"/>
                </a:prst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lumMod val="50000"/>
                </a:prstClr>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9045586" y="3352800"/>
            <a:ext cx="384543"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 name="正方形/長方形 2"/>
          <p:cNvSpPr/>
          <p:nvPr/>
        </p:nvSpPr>
        <p:spPr>
          <a:xfrm>
            <a:off x="2536439" y="6587391"/>
            <a:ext cx="6109365" cy="276999"/>
          </a:xfrm>
          <a:prstGeom prst="rect">
            <a:avLst/>
          </a:prstGeom>
        </p:spPr>
        <p:txBody>
          <a:bodyPr wrap="none">
            <a:spAutoFit/>
          </a:bodyPr>
          <a:lstStyle/>
          <a:p>
            <a:r>
              <a:rPr kumimoji="1" lang="en-US" altLang="ja-JP" sz="1200" dirty="0" smtClean="0">
                <a:latin typeface="ＭＳ ゴシック" panose="020B0609070205080204" pitchFamily="49" charset="-128"/>
                <a:ea typeface="ＭＳ ゴシック" panose="020B0609070205080204" pitchFamily="49" charset="-128"/>
              </a:rPr>
              <a:t>※1,860</a:t>
            </a:r>
            <a:r>
              <a:rPr kumimoji="1" lang="ja-JP" altLang="en-US" sz="1200" dirty="0" smtClean="0">
                <a:latin typeface="ＭＳ ゴシック" panose="020B0609070205080204" pitchFamily="49" charset="-128"/>
                <a:ea typeface="ＭＳ ゴシック" panose="020B0609070205080204" pitchFamily="49" charset="-128"/>
              </a:rPr>
              <a:t>時間は、雇用管理の便宜上、</a:t>
            </a:r>
            <a:r>
              <a:rPr kumimoji="1" lang="en-US" altLang="ja-JP" sz="1200" dirty="0" smtClean="0">
                <a:latin typeface="ＭＳ ゴシック" panose="020B0609070205080204" pitchFamily="49" charset="-128"/>
                <a:ea typeface="ＭＳ ゴシック" panose="020B0609070205080204" pitchFamily="49" charset="-128"/>
              </a:rPr>
              <a:t>12</a:t>
            </a:r>
            <a:r>
              <a:rPr kumimoji="1" lang="ja-JP" altLang="en-US" sz="1200" dirty="0" smtClean="0">
                <a:latin typeface="ＭＳ ゴシック" panose="020B0609070205080204" pitchFamily="49" charset="-128"/>
                <a:ea typeface="ＭＳ ゴシック" panose="020B0609070205080204" pitchFamily="49" charset="-128"/>
              </a:rPr>
              <a:t>月で割り切れるきりのよい近似値としたもの。</a:t>
            </a:r>
            <a:endParaRPr lang="ja-JP" altLang="en-US" sz="1200" dirty="0"/>
          </a:p>
        </p:txBody>
      </p:sp>
      <p:sp>
        <p:nvSpPr>
          <p:cNvPr id="25" name="テキスト ボックス 24"/>
          <p:cNvSpPr txBox="1"/>
          <p:nvPr/>
        </p:nvSpPr>
        <p:spPr>
          <a:xfrm>
            <a:off x="9365382" y="6381352"/>
            <a:ext cx="356188"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520AEA4D-40CD-4D26-A66D-129E397ED356}"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8</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3013607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メモ 13"/>
          <p:cNvSpPr/>
          <p:nvPr/>
        </p:nvSpPr>
        <p:spPr>
          <a:xfrm>
            <a:off x="5090006" y="4779048"/>
            <a:ext cx="4719350" cy="1336418"/>
          </a:xfrm>
          <a:prstGeom prst="foldedCorner">
            <a:avLst/>
          </a:prstGeom>
        </p:spPr>
        <p:style>
          <a:lnRef idx="2">
            <a:schemeClr val="dk1"/>
          </a:lnRef>
          <a:fillRef idx="1">
            <a:schemeClr val="lt1"/>
          </a:fillRef>
          <a:effectRef idx="0">
            <a:schemeClr val="dk1"/>
          </a:effectRef>
          <a:fontRef idx="minor">
            <a:schemeClr val="dk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概ね</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週１回の当直（宿日直許可</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なし）</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を含む週６日</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当直</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日とその翌日を除く</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４日間は早出又は残業を含め平均</a:t>
            </a:r>
            <a:r>
              <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14</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時間弱の勤務</a:t>
            </a:r>
            <a:endPar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当直</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明けは昼</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まで</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年間</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80</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日程度の</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休日（概ね４週６休に相当）</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6" name="額縁 35"/>
          <p:cNvSpPr/>
          <p:nvPr/>
        </p:nvSpPr>
        <p:spPr>
          <a:xfrm>
            <a:off x="-24064" y="40342"/>
            <a:ext cx="9906000" cy="591671"/>
          </a:xfrm>
          <a:prstGeom prst="bevel">
            <a:avLst/>
          </a:prstGeom>
          <a:solidFill>
            <a:srgbClr val="CCCCFF"/>
          </a:solidFill>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（Ａ）・（Ｂ）の上限水準に極めて近い働き方のイメージ</a:t>
            </a:r>
            <a:endParaRPr kumimoji="0"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8" name="テキスト ボックス 7"/>
          <p:cNvSpPr txBox="1"/>
          <p:nvPr/>
        </p:nvSpPr>
        <p:spPr>
          <a:xfrm>
            <a:off x="218862" y="695754"/>
            <a:ext cx="4554452" cy="307777"/>
          </a:xfrm>
          <a:prstGeom prst="rect">
            <a:avLst/>
          </a:prstGeom>
          <a:solidFill>
            <a:schemeClr val="bg1">
              <a:lumMod val="8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（Ａ）時間外労働年</a:t>
            </a:r>
            <a:r>
              <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960</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時間程度≒週</a:t>
            </a:r>
            <a:r>
              <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20</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時間 の働き方（例）</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5129576" y="695754"/>
            <a:ext cx="4727576" cy="307777"/>
          </a:xfrm>
          <a:prstGeom prst="rect">
            <a:avLst/>
          </a:prstGeom>
          <a:solidFill>
            <a:schemeClr val="bg1">
              <a:lumMod val="85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（Ｂ）時間外労働年</a:t>
            </a:r>
            <a:r>
              <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1,800</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時間程度≒週</a:t>
            </a:r>
            <a:r>
              <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38</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時間の働き方（例）</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 name="メモ 9"/>
          <p:cNvSpPr/>
          <p:nvPr/>
        </p:nvSpPr>
        <p:spPr>
          <a:xfrm>
            <a:off x="120212" y="4765401"/>
            <a:ext cx="4853171" cy="1336418"/>
          </a:xfrm>
          <a:prstGeom prst="foldedCorner">
            <a:avLst/>
          </a:prstGeom>
        </p:spPr>
        <p:style>
          <a:lnRef idx="2">
            <a:schemeClr val="dk1"/>
          </a:lnRef>
          <a:fillRef idx="1">
            <a:schemeClr val="lt1"/>
          </a:fillRef>
          <a:effectRef idx="0">
            <a:schemeClr val="dk1"/>
          </a:effectRef>
          <a:fontRef idx="minor">
            <a:schemeClr val="dk1"/>
          </a:fontRef>
        </p:style>
        <p:txBody>
          <a:bodyPr rtlCol="0" anchor="t"/>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概ね</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週１回の当直（宿日直許可</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なし）</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を含む週６日</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当直</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日とその翌日を除く４日間のうち１日は半日勤務で、</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各日は１時間</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程度</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の時間外労働（早出又は残業）</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当直</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明けは昼</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まで</a:t>
            </a:r>
            <a:endParaRPr kumimoji="0" lang="en-US" altLang="ja-JP"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年間</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80</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日程度の</a:t>
            </a:r>
            <a:r>
              <a:rPr kumimoji="0" lang="ja-JP" altLang="en-US" sz="14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休日（概ね４週６休に相当）</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6244994" y="4542294"/>
            <a:ext cx="372409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図中の勤務時間を示す帯には各日法定休憩を含む</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6" name="テキスト ボックス 15"/>
          <p:cNvSpPr txBox="1"/>
          <p:nvPr/>
        </p:nvSpPr>
        <p:spPr>
          <a:xfrm>
            <a:off x="120213" y="6117311"/>
            <a:ext cx="9340853"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勤務間インターバル９時間、連続勤務時間制限</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28</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時間等を遵守して最大まで勤務する場合の年間時間外労働は、法定休日年間</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52</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日の</a:t>
            </a:r>
            <a:endPar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2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み</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見込むと</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2,300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時間程度、（Ａ）・（Ｂ）と同様に</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日程度の休日を見込むと年</a:t>
            </a:r>
            <a:r>
              <a:rPr kumimoji="1" lang="en-US" altLang="ja-JP"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2,100</a:t>
            </a:r>
            <a:r>
              <a:rPr kumimoji="1" lang="ja-JP" altLang="en-US" sz="12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時間程度となる。</a:t>
            </a:r>
            <a:endPar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3" name="図 2"/>
          <p:cNvPicPr>
            <a:picLocks noChangeAspect="1"/>
          </p:cNvPicPr>
          <p:nvPr/>
        </p:nvPicPr>
        <p:blipFill>
          <a:blip r:embed="rId2"/>
          <a:stretch>
            <a:fillRect/>
          </a:stretch>
        </p:blipFill>
        <p:spPr>
          <a:xfrm>
            <a:off x="14337" y="1084845"/>
            <a:ext cx="4942486" cy="3744576"/>
          </a:xfrm>
          <a:prstGeom prst="rect">
            <a:avLst/>
          </a:prstGeom>
        </p:spPr>
      </p:pic>
      <p:pic>
        <p:nvPicPr>
          <p:cNvPr id="4" name="図 3"/>
          <p:cNvPicPr>
            <a:picLocks noChangeAspect="1"/>
          </p:cNvPicPr>
          <p:nvPr/>
        </p:nvPicPr>
        <p:blipFill>
          <a:blip r:embed="rId3"/>
          <a:stretch>
            <a:fillRect/>
          </a:stretch>
        </p:blipFill>
        <p:spPr>
          <a:xfrm>
            <a:off x="5086034" y="1086151"/>
            <a:ext cx="4868542" cy="3614992"/>
          </a:xfrm>
          <a:prstGeom prst="rect">
            <a:avLst/>
          </a:prstGeom>
        </p:spPr>
      </p:pic>
      <p:sp>
        <p:nvSpPr>
          <p:cNvPr id="12" name="テキスト ボックス 11"/>
          <p:cNvSpPr txBox="1"/>
          <p:nvPr/>
        </p:nvSpPr>
        <p:spPr>
          <a:xfrm>
            <a:off x="9365382" y="6381352"/>
            <a:ext cx="356188" cy="461665"/>
          </a:xfrm>
          <a:prstGeom prst="rect">
            <a:avLst/>
          </a:prstGeom>
          <a:noFill/>
        </p:spPr>
        <p:txBody>
          <a:bodyPr wrap="none" rtlCol="0">
            <a:spAutoFit/>
          </a:bodyPr>
          <a:lstStyle/>
          <a:p>
            <a:pPr marL="0" marR="0" lvl="0" indent="0" algn="l" defTabSz="909023" rtl="0" eaLnBrk="1" fontAlgn="auto" latinLnBrk="0" hangingPunct="1">
              <a:lnSpc>
                <a:spcPct val="100000"/>
              </a:lnSpc>
              <a:spcBef>
                <a:spcPts val="0"/>
              </a:spcBef>
              <a:spcAft>
                <a:spcPts val="0"/>
              </a:spcAft>
              <a:buClrTx/>
              <a:buSzTx/>
              <a:buFontTx/>
              <a:buNone/>
              <a:tabLst/>
              <a:defRPr/>
            </a:pPr>
            <a:fld id="{D5E96AE9-1E20-4484-8551-6D8C95CC81D6}" type="slidenum">
              <a:rPr kumimoji="1" lang="ja-JP" altLang="en-US" sz="2400" b="0" i="0" u="none" strike="noStrike" kern="1200" cap="none" spc="0" normalizeH="0" baseline="0" noProof="0" smtClean="0">
                <a:ln>
                  <a:noFill/>
                </a:ln>
                <a:solidFill>
                  <a:prstClr val="black"/>
                </a:solidFill>
                <a:effectLst/>
                <a:uLnTx/>
                <a:uFillTx/>
                <a:latin typeface="Arial"/>
                <a:ea typeface="メイリオ"/>
                <a:cs typeface="+mn-cs"/>
              </a:rPr>
              <a:t>9</a:t>
            </a:fld>
            <a:endParaRPr kumimoji="1" lang="ja-JP" altLang="en-US" sz="2400" b="0" i="0" u="none" strike="noStrike" kern="1200" cap="none" spc="0" normalizeH="0" baseline="0" noProof="0" dirty="0">
              <a:ln>
                <a:noFill/>
              </a:ln>
              <a:solidFill>
                <a:prstClr val="black"/>
              </a:solidFill>
              <a:effectLst/>
              <a:uLnTx/>
              <a:uFillTx/>
              <a:latin typeface="Arial"/>
              <a:ea typeface="メイリオ"/>
              <a:cs typeface="+mn-cs"/>
            </a:endParaRPr>
          </a:p>
        </p:txBody>
      </p:sp>
    </p:spTree>
    <p:extLst>
      <p:ext uri="{BB962C8B-B14F-4D97-AF65-F5344CB8AC3E}">
        <p14:creationId xmlns:p14="http://schemas.microsoft.com/office/powerpoint/2010/main" val="2224231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Ar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メイリオArial">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8575"/>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1"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defRPr>
        </a:defPPr>
      </a:lstStyle>
      <a:style>
        <a:lnRef idx="1">
          <a:schemeClr val="accent1"/>
        </a:lnRef>
        <a:fillRef idx="0">
          <a:schemeClr val="accent1"/>
        </a:fillRef>
        <a:effectRef idx="0">
          <a:schemeClr val="accent1"/>
        </a:effectRef>
        <a:fontRef idx="minor">
          <a:schemeClr val="tx1"/>
        </a:fontRef>
      </a:style>
    </a:spDef>
  </a:objectDefaults>
  <a:extraClrSchemeLst/>
  <a:extLst>
    <a:ext uri="{05A4C25C-085E-4340-85A3-A5531E510DB2}">
      <thm15:themeFamily xmlns:thm15="http://schemas.microsoft.com/office/thememl/2012/main" name="Basic" id="{BADF2B3B-4D49-4B43-A48A-DA982B8BEF7F}" vid="{2D23A15D-BC1F-4287-8FDB-C6A89A4940D1}"/>
    </a:ext>
  </a:extLst>
</a:theme>
</file>

<file path=ppt/theme/theme7.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7947</TotalTime>
  <Words>8308</Words>
  <Application>Microsoft Office PowerPoint</Application>
  <PresentationFormat>A4 210 x 297 mm</PresentationFormat>
  <Paragraphs>876</Paragraphs>
  <Slides>38</Slides>
  <Notes>2</Notes>
  <HiddenSlides>0</HiddenSlides>
  <MMClips>0</MMClips>
  <ScaleCrop>false</ScaleCrop>
  <HeadingPairs>
    <vt:vector size="6" baseType="variant">
      <vt:variant>
        <vt:lpstr>使用されているフォント</vt:lpstr>
      </vt:variant>
      <vt:variant>
        <vt:i4>17</vt:i4>
      </vt:variant>
      <vt:variant>
        <vt:lpstr>テーマ</vt:lpstr>
      </vt:variant>
      <vt:variant>
        <vt:i4>10</vt:i4>
      </vt:variant>
      <vt:variant>
        <vt:lpstr>スライド タイトル</vt:lpstr>
      </vt:variant>
      <vt:variant>
        <vt:i4>38</vt:i4>
      </vt:variant>
    </vt:vector>
  </HeadingPairs>
  <TitlesOfParts>
    <vt:vector size="65" baseType="lpstr">
      <vt:lpstr>ＤＦ特太ゴシック体</vt:lpstr>
      <vt:lpstr>HGP創英角ｺﾞｼｯｸUB</vt:lpstr>
      <vt:lpstr>HG丸ｺﾞｼｯｸM-PRO</vt:lpstr>
      <vt:lpstr>Meiryo UI</vt:lpstr>
      <vt:lpstr>ＭＳ Ｐゴシック</vt:lpstr>
      <vt:lpstr>ＭＳ Ｐ明朝</vt:lpstr>
      <vt:lpstr>ＭＳ ゴシック</vt:lpstr>
      <vt:lpstr>メイリオ</vt:lpstr>
      <vt:lpstr>游ゴシック</vt:lpstr>
      <vt:lpstr>游ゴシック Light</vt:lpstr>
      <vt:lpstr>游明朝</vt:lpstr>
      <vt:lpstr>Arial</vt:lpstr>
      <vt:lpstr>Calibri</vt:lpstr>
      <vt:lpstr>Calibri Light</vt:lpstr>
      <vt:lpstr>Microsoft Tai Le</vt:lpstr>
      <vt:lpstr>Times New Roman</vt:lpstr>
      <vt:lpstr>Wingdings</vt:lpstr>
      <vt:lpstr>Office テーマ</vt:lpstr>
      <vt:lpstr>2_Office テーマ</vt:lpstr>
      <vt:lpstr>1_Office テーマ</vt:lpstr>
      <vt:lpstr>4_Office テーマ</vt:lpstr>
      <vt:lpstr>3_Office テーマ</vt:lpstr>
      <vt:lpstr>1_Basic</vt:lpstr>
      <vt:lpstr>16_Office ​​テーマ</vt:lpstr>
      <vt:lpstr>6_Office テーマ</vt:lpstr>
      <vt:lpstr>1_Office ​​テーマ</vt:lpstr>
      <vt:lpstr>5_Office テーマ</vt:lpstr>
      <vt:lpstr>医師の働き方改革に関する検討会の とりまとめについて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みずほ情報総研株式会社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山崎 学</dc:creator>
  <cp:lastModifiedBy>渡邊 由美子(watanabe-yumiko02)</cp:lastModifiedBy>
  <cp:revision>669</cp:revision>
  <cp:lastPrinted>2019-03-28T04:16:50Z</cp:lastPrinted>
  <dcterms:created xsi:type="dcterms:W3CDTF">2017-11-03T04:34:28Z</dcterms:created>
  <dcterms:modified xsi:type="dcterms:W3CDTF">2019-05-16T04:30:39Z</dcterms:modified>
</cp:coreProperties>
</file>